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0" r:id="rId1"/>
  </p:sldMasterIdLst>
  <p:notesMasterIdLst>
    <p:notesMasterId r:id="rId22"/>
  </p:notesMasterIdLst>
  <p:sldIdLst>
    <p:sldId id="256" r:id="rId2"/>
    <p:sldId id="267" r:id="rId3"/>
    <p:sldId id="268" r:id="rId4"/>
    <p:sldId id="269" r:id="rId5"/>
    <p:sldId id="270" r:id="rId6"/>
    <p:sldId id="265" r:id="rId7"/>
    <p:sldId id="272" r:id="rId8"/>
    <p:sldId id="257" r:id="rId9"/>
    <p:sldId id="258" r:id="rId10"/>
    <p:sldId id="259" r:id="rId11"/>
    <p:sldId id="260" r:id="rId12"/>
    <p:sldId id="261" r:id="rId13"/>
    <p:sldId id="262" r:id="rId14"/>
    <p:sldId id="263" r:id="rId15"/>
    <p:sldId id="264" r:id="rId16"/>
    <p:sldId id="266" r:id="rId17"/>
    <p:sldId id="273" r:id="rId18"/>
    <p:sldId id="274" r:id="rId19"/>
    <p:sldId id="275" r:id="rId20"/>
    <p:sldId id="276" r:id="rId21"/>
  </p:sldIdLst>
  <p:sldSz cx="14630400" cy="8229600"/>
  <p:notesSz cx="8229600" cy="14630400"/>
  <p:embeddedFontLst>
    <p:embeddedFont>
      <p:font typeface="Nunito Semi Bold" charset="0"/>
      <p:regular r:id="rId23"/>
    </p:embeddedFont>
    <p:embeddedFont>
      <p:font typeface="Lucida Sans Unicode" pitchFamily="34" charset="0"/>
      <p:regular r:id="rId24"/>
    </p:embeddedFont>
    <p:embeddedFont>
      <p:font typeface="PT Sans" charset="0"/>
      <p:regular r:id="rId25"/>
    </p:embeddedFont>
    <p:embeddedFont>
      <p:font typeface="Arial Black" pitchFamily="34" charset="0"/>
      <p:bold r:id="rId26"/>
    </p:embeddedFont>
    <p:embeddedFont>
      <p:font typeface="Calibri" pitchFamily="34" charset="0"/>
      <p:regular r:id="rId27"/>
      <p:bold r:id="rId28"/>
      <p:italic r:id="rId29"/>
      <p:boldItalic r:id="rId30"/>
    </p:embeddedFont>
    <p:embeddedFont>
      <p:font typeface="Wingdings 3" pitchFamily="18" charset="2"/>
      <p:regular r:id="rId31"/>
    </p:embeddedFont>
    <p:embeddedFont>
      <p:font typeface="Verdana" pitchFamily="34" charset="0"/>
      <p:regular r:id="rId32"/>
      <p:bold r:id="rId33"/>
      <p:italic r:id="rId34"/>
      <p:boldItalic r:id="rId35"/>
    </p:embeddedFont>
    <p:embeddedFont>
      <p:font typeface="Wingdings 2" pitchFamily="18" charset="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10"/>
  </p:normalViewPr>
  <p:slideViewPr>
    <p:cSldViewPr snapToGrid="0" snapToObjects="1">
      <p:cViewPr varScale="1">
        <p:scale>
          <a:sx n="61" d="100"/>
          <a:sy n="61" d="100"/>
        </p:scale>
        <p:origin x="-582" y="-84"/>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596976"/>
            <a:ext cx="1464174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30622" tIns="65311" rIns="130622" bIns="65311" anchor="ctr"/>
          <a:lstStyle>
            <a:extLst/>
          </a:lstStyle>
          <a:p>
            <a:pPr algn="ctr" eaLnBrk="1" latinLnBrk="0" hangingPunct="1"/>
            <a:endParaRPr kumimoji="0" lang="en-US"/>
          </a:p>
        </p:txBody>
      </p:sp>
      <p:sp>
        <p:nvSpPr>
          <p:cNvPr id="9" name="Title 8"/>
          <p:cNvSpPr>
            <a:spLocks noGrp="1"/>
          </p:cNvSpPr>
          <p:nvPr>
            <p:ph type="ctrTitle"/>
          </p:nvPr>
        </p:nvSpPr>
        <p:spPr>
          <a:xfrm>
            <a:off x="1097280" y="2103122"/>
            <a:ext cx="12435840" cy="2195713"/>
          </a:xfrm>
        </p:spPr>
        <p:txBody>
          <a:bodyPr vert="horz" anchor="b">
            <a:normAutofit/>
            <a:scene3d>
              <a:camera prst="orthographicFront"/>
              <a:lightRig rig="soft" dir="t"/>
            </a:scene3d>
            <a:sp3d prstMaterial="softEdge">
              <a:bevelT w="25400" h="25400"/>
            </a:sp3d>
          </a:bodyPr>
          <a:lstStyle>
            <a:lvl1pPr algn="r">
              <a:defRPr sz="69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1097280" y="4333928"/>
            <a:ext cx="12435840" cy="1439645"/>
          </a:xfrm>
        </p:spPr>
        <p:txBody>
          <a:bodyPr lIns="65311" rIns="65311"/>
          <a:lstStyle>
            <a:lvl1pPr marL="0" marR="91435" indent="0" algn="r">
              <a:buNone/>
              <a:defRPr>
                <a:solidFill>
                  <a:schemeClr val="tx2"/>
                </a:solidFill>
              </a:defRPr>
            </a:lvl1pPr>
            <a:lvl2pPr marL="653110" indent="0" algn="ctr">
              <a:buNone/>
            </a:lvl2pPr>
            <a:lvl3pPr marL="1306220" indent="0" algn="ctr">
              <a:buNone/>
            </a:lvl3pPr>
            <a:lvl4pPr marL="1959331" indent="0" algn="ctr">
              <a:buNone/>
            </a:lvl4pPr>
            <a:lvl5pPr marL="2612441" indent="0" algn="ctr">
              <a:buNone/>
            </a:lvl5pPr>
            <a:lvl6pPr marL="3265551" indent="0" algn="ctr">
              <a:buNone/>
            </a:lvl6pPr>
            <a:lvl7pPr marL="3918661" indent="0" algn="ctr">
              <a:buNone/>
            </a:lvl7pPr>
            <a:lvl8pPr marL="4571771" indent="0" algn="ctr">
              <a:buNone/>
            </a:lvl8pPr>
            <a:lvl9pPr marL="5224882" indent="0" algn="ctr">
              <a:buNone/>
            </a:lvl9pPr>
            <a:extLst/>
          </a:lstStyle>
          <a:p>
            <a:r>
              <a:rPr kumimoji="0" lang="en-US" smtClean="0"/>
              <a:t>Click to edit Master subtitle style</a:t>
            </a:r>
            <a:endParaRPr kumimoji="0" lang="en-US"/>
          </a:p>
        </p:txBody>
      </p:sp>
      <p:grpSp>
        <p:nvGrpSpPr>
          <p:cNvPr id="2" name="Group 1"/>
          <p:cNvGrpSpPr/>
          <p:nvPr/>
        </p:nvGrpSpPr>
        <p:grpSpPr>
          <a:xfrm>
            <a:off x="-6023" y="5943600"/>
            <a:ext cx="14636424" cy="2294506"/>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CB97365-EBCA-4027-87D5-99FC1D4DF0BB}" type="datetimeFigureOut">
              <a:rPr lang="en-US" smtClean="0"/>
              <a:pPr/>
              <a:t>09-May-25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0"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731520" y="1777596"/>
            <a:ext cx="13167360" cy="526328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50421" y="329569"/>
            <a:ext cx="2843952" cy="6711313"/>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731520" y="329569"/>
            <a:ext cx="10119360" cy="671131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5802" y="1271654"/>
            <a:ext cx="12435840" cy="2194560"/>
          </a:xfrm>
        </p:spPr>
        <p:txBody>
          <a:bodyPr vert="horz" anchor="b">
            <a:normAutofit/>
            <a:scene3d>
              <a:camera prst="orthographicFront"/>
              <a:lightRig rig="soft" dir="t"/>
            </a:scene3d>
            <a:sp3d prstMaterial="softEdge">
              <a:bevelT w="25400" h="25400"/>
            </a:sp3d>
          </a:bodyPr>
          <a:lstStyle>
            <a:lvl1pPr algn="r">
              <a:buNone/>
              <a:defRPr sz="69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276341" y="3518054"/>
            <a:ext cx="7315200" cy="1745866"/>
          </a:xfrm>
        </p:spPr>
        <p:txBody>
          <a:bodyPr lIns="130622" rIns="130622" anchor="t"/>
          <a:lstStyle>
            <a:lvl1pPr marL="0" indent="0" algn="l">
              <a:buNone/>
              <a:defRPr sz="33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
        <p:nvSpPr>
          <p:cNvPr id="7" name="Chevron 6"/>
          <p:cNvSpPr/>
          <p:nvPr/>
        </p:nvSpPr>
        <p:spPr>
          <a:xfrm>
            <a:off x="5818688" y="3606566"/>
            <a:ext cx="292608" cy="2743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extLst/>
          </a:lstStyle>
          <a:p>
            <a:pPr algn="l" eaLnBrk="1" latinLnBrk="0" hangingPunct="1"/>
            <a:endParaRPr kumimoji="0" lang="en-US"/>
          </a:p>
        </p:txBody>
      </p:sp>
      <p:sp>
        <p:nvSpPr>
          <p:cNvPr id="8" name="Chevron 7"/>
          <p:cNvSpPr/>
          <p:nvPr/>
        </p:nvSpPr>
        <p:spPr>
          <a:xfrm>
            <a:off x="5520422" y="3606566"/>
            <a:ext cx="292608" cy="2743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777594"/>
            <a:ext cx="6461760" cy="5431156"/>
          </a:xfrm>
        </p:spPr>
        <p:txBody>
          <a:bodyPr/>
          <a:lstStyle>
            <a:lvl1pPr>
              <a:defRPr sz="4000"/>
            </a:lvl1pPr>
            <a:lvl2pPr>
              <a:defRPr sz="3400"/>
            </a:lvl2pPr>
            <a:lvl3pPr>
              <a:defRPr sz="2900"/>
            </a:lvl3pPr>
            <a:lvl4pPr>
              <a:defRPr sz="2600"/>
            </a:lvl4pPr>
            <a:lvl5pPr>
              <a:defRPr sz="2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437120" y="1777594"/>
            <a:ext cx="6461760" cy="5431156"/>
          </a:xfrm>
        </p:spPr>
        <p:txBody>
          <a:bodyPr/>
          <a:lstStyle>
            <a:lvl1pPr>
              <a:defRPr sz="4000"/>
            </a:lvl1pPr>
            <a:lvl2pPr>
              <a:defRPr sz="3400"/>
            </a:lvl2pPr>
            <a:lvl3pPr>
              <a:defRPr sz="2900"/>
            </a:lvl3pPr>
            <a:lvl4pPr>
              <a:defRPr sz="2600"/>
            </a:lvl4pPr>
            <a:lvl5pPr>
              <a:defRPr sz="2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327660"/>
            <a:ext cx="13167360" cy="13716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31520" y="6492240"/>
            <a:ext cx="6464301" cy="914400"/>
          </a:xfrm>
          <a:solidFill>
            <a:schemeClr val="accent1"/>
          </a:solidFill>
          <a:ln w="9652">
            <a:solidFill>
              <a:schemeClr val="accent1"/>
            </a:solidFill>
            <a:miter lim="800000"/>
          </a:ln>
        </p:spPr>
        <p:txBody>
          <a:bodyPr lIns="261244" anchor="ctr"/>
          <a:lstStyle>
            <a:lvl1pPr marL="0" indent="0">
              <a:buNone/>
              <a:defRPr sz="3400" b="0">
                <a:solidFill>
                  <a:schemeClr val="bg1"/>
                </a:solidFill>
              </a:defRPr>
            </a:lvl1pPr>
            <a:lvl2pPr>
              <a:buNone/>
              <a:defRPr sz="2900" b="1"/>
            </a:lvl2pPr>
            <a:lvl3pPr>
              <a:buNone/>
              <a:defRPr sz="2600" b="1"/>
            </a:lvl3pPr>
            <a:lvl4pPr>
              <a:buNone/>
              <a:defRPr sz="2300" b="1"/>
            </a:lvl4pPr>
            <a:lvl5pPr>
              <a:buNone/>
              <a:defRPr sz="23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7432042" y="6492240"/>
            <a:ext cx="6466840" cy="914400"/>
          </a:xfrm>
          <a:solidFill>
            <a:schemeClr val="accent1"/>
          </a:solidFill>
          <a:ln w="9652">
            <a:solidFill>
              <a:schemeClr val="accent1"/>
            </a:solidFill>
            <a:miter lim="800000"/>
          </a:ln>
        </p:spPr>
        <p:txBody>
          <a:bodyPr lIns="261244" anchor="ctr"/>
          <a:lstStyle>
            <a:lvl1pPr marL="0" indent="0">
              <a:buNone/>
              <a:defRPr sz="3400" b="0">
                <a:solidFill>
                  <a:schemeClr val="bg1"/>
                </a:solidFill>
              </a:defRPr>
            </a:lvl1pPr>
            <a:lvl2pPr>
              <a:buNone/>
              <a:defRPr sz="2900" b="1"/>
            </a:lvl2pPr>
            <a:lvl3pPr>
              <a:buNone/>
              <a:defRPr sz="2600" b="1"/>
            </a:lvl3pPr>
            <a:lvl4pPr>
              <a:buNone/>
              <a:defRPr sz="2300" b="1"/>
            </a:lvl4pPr>
            <a:lvl5pPr>
              <a:buNone/>
              <a:defRPr sz="23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731520" y="1733153"/>
            <a:ext cx="6464301" cy="4730116"/>
          </a:xfrm>
          <a:ln>
            <a:noFill/>
            <a:prstDash val="sysDash"/>
            <a:miter lim="800000"/>
          </a:ln>
        </p:spPr>
        <p:txBody>
          <a:bodyPr/>
          <a:lstStyle>
            <a:lvl1pPr>
              <a:defRPr sz="3400"/>
            </a:lvl1pPr>
            <a:lvl2pPr>
              <a:defRPr sz="2900"/>
            </a:lvl2pPr>
            <a:lvl3pPr>
              <a:defRPr sz="2600"/>
            </a:lvl3pPr>
            <a:lvl4pPr>
              <a:defRPr sz="2300"/>
            </a:lvl4pPr>
            <a:lvl5pPr>
              <a:defRPr sz="23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7432041" y="1733153"/>
            <a:ext cx="6466840" cy="4730116"/>
          </a:xfrm>
          <a:ln>
            <a:noFill/>
            <a:prstDash val="sysDash"/>
            <a:miter lim="800000"/>
          </a:ln>
        </p:spPr>
        <p:txBody>
          <a:bodyPr/>
          <a:lstStyle>
            <a:lvl1pPr>
              <a:spcBef>
                <a:spcPts val="0"/>
              </a:spcBef>
              <a:defRPr sz="3400"/>
            </a:lvl1pPr>
            <a:lvl2pPr>
              <a:defRPr sz="2900"/>
            </a:lvl2pPr>
            <a:lvl3pPr>
              <a:defRPr sz="2600"/>
            </a:lvl3pPr>
            <a:lvl4pPr>
              <a:defRPr sz="2300"/>
            </a:lvl4pPr>
            <a:lvl5pPr>
              <a:defRPr sz="23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CB97365-EBCA-4027-87D5-99FC1D4DF0BB}" type="datetimeFigureOut">
              <a:rPr lang="en-US" smtClean="0"/>
              <a:pPr/>
              <a:t>09-May-25</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63040" y="5852160"/>
            <a:ext cx="11970842" cy="548640"/>
          </a:xfrm>
        </p:spPr>
        <p:txBody>
          <a:bodyPr vert="horz" anchor="t">
            <a:noAutofit/>
            <a:sp3d prstMaterial="softEdge">
              <a:bevelT w="0" h="0"/>
            </a:sp3d>
          </a:bodyPr>
          <a:lstStyle>
            <a:lvl1pPr algn="r">
              <a:buNone/>
              <a:defRPr sz="36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7071360" y="6426122"/>
            <a:ext cx="6359347" cy="1097280"/>
          </a:xfrm>
        </p:spPr>
        <p:txBody>
          <a:bodyPr/>
          <a:lstStyle>
            <a:lvl1pPr marL="0" indent="0" algn="r">
              <a:buNone/>
              <a:defRPr sz="2300"/>
            </a:lvl1pPr>
            <a:lvl2pPr>
              <a:buNone/>
              <a:defRPr sz="1700"/>
            </a:lvl2pPr>
            <a:lvl3pPr>
              <a:buNone/>
              <a:defRPr sz="1400"/>
            </a:lvl3pPr>
            <a:lvl4pPr>
              <a:buNone/>
              <a:defRPr sz="1300"/>
            </a:lvl4pPr>
            <a:lvl5pPr>
              <a:buNone/>
              <a:defRPr sz="13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463040" y="329184"/>
            <a:ext cx="11967667" cy="5486400"/>
          </a:xfrm>
        </p:spPr>
        <p:txBody>
          <a:bodyPr/>
          <a:lstStyle>
            <a:lvl1pPr>
              <a:defRPr sz="4600"/>
            </a:lvl1pPr>
            <a:lvl2pPr>
              <a:defRPr sz="4000"/>
            </a:lvl2pPr>
            <a:lvl3pPr>
              <a:defRPr sz="3400"/>
            </a:lvl3pPr>
            <a:lvl4pPr>
              <a:defRPr sz="2900"/>
            </a:lvl4pPr>
            <a:lvl5pPr>
              <a:defRPr sz="2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10763251" y="7689533"/>
            <a:ext cx="3072384" cy="438912"/>
          </a:xfrm>
        </p:spPr>
        <p:txBody>
          <a:bodyPr/>
          <a:lstStyle>
            <a:extLst/>
          </a:lstStyle>
          <a:p>
            <a:fld id="{7CB97365-EBCA-4027-87D5-99FC1D4DF0BB}" type="datetimeFigureOut">
              <a:rPr lang="en-US" smtClean="0"/>
              <a:pPr/>
              <a:t>09-May-25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9E29E33-B620-47F9-BB04-8846C2A5AFCC}"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25971" y="6532083"/>
            <a:ext cx="11460480" cy="777878"/>
          </a:xfrm>
          <a:noFill/>
        </p:spPr>
        <p:txBody>
          <a:bodyPr lIns="130622" tIns="0" rIns="130622" anchor="t"/>
          <a:lstStyle>
            <a:lvl1pPr marL="0" marR="26124" indent="0" algn="r">
              <a:buNone/>
              <a:defRPr sz="2000"/>
            </a:lvl1pPr>
            <a:lvl2pPr>
              <a:defRPr sz="1700"/>
            </a:lvl2pPr>
            <a:lvl3pPr>
              <a:defRPr sz="1400"/>
            </a:lvl3pPr>
            <a:lvl4pPr>
              <a:defRPr sz="1300"/>
            </a:lvl4pPr>
            <a:lvl5pPr>
              <a:defRPr sz="13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65760" y="227962"/>
            <a:ext cx="13898880" cy="5266944"/>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46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CB97365-EBCA-4027-87D5-99FC1D4DF0BB}" type="datetimeFigureOut">
              <a:rPr lang="en-US" smtClean="0"/>
              <a:pPr/>
              <a:t>09-May-25</a:t>
            </a:fld>
            <a:endParaRPr lang="en-US"/>
          </a:p>
        </p:txBody>
      </p:sp>
      <p:sp>
        <p:nvSpPr>
          <p:cNvPr id="6" name="Footer Placeholder 5"/>
          <p:cNvSpPr>
            <a:spLocks noGrp="1"/>
          </p:cNvSpPr>
          <p:nvPr>
            <p:ph type="ftr" sz="quarter" idx="11"/>
          </p:nvPr>
        </p:nvSpPr>
        <p:spPr>
          <a:xfrm>
            <a:off x="7008116" y="7689533"/>
            <a:ext cx="3761090" cy="438150"/>
          </a:xfrm>
        </p:spPr>
        <p:txBody>
          <a:bodyPr/>
          <a:lstStyle>
            <a:lvl1pPr>
              <a:defRPr>
                <a:solidFill>
                  <a:schemeClr val="tx1"/>
                </a:solidFill>
              </a:defRPr>
            </a:lvl1pPr>
            <a:extLst/>
          </a:lstStyle>
          <a:p>
            <a:endParaRPr kumimoji="0"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9E29E33-B620-47F9-BB04-8846C2A5AFCC}" type="slidenum">
              <a:rPr kumimoji="0" lang="en-US" smtClean="0"/>
              <a:pPr/>
              <a:t>‹#›</a:t>
            </a:fld>
            <a:endParaRPr kumimoji="0" lang="en-US"/>
          </a:p>
        </p:txBody>
      </p:sp>
      <p:sp>
        <p:nvSpPr>
          <p:cNvPr id="2" name="Title 1"/>
          <p:cNvSpPr>
            <a:spLocks noGrp="1"/>
          </p:cNvSpPr>
          <p:nvPr>
            <p:ph type="title"/>
          </p:nvPr>
        </p:nvSpPr>
        <p:spPr>
          <a:xfrm>
            <a:off x="365760" y="5838147"/>
            <a:ext cx="12920691" cy="675206"/>
          </a:xfrm>
          <a:noFill/>
        </p:spPr>
        <p:txBody>
          <a:bodyPr anchor="t">
            <a:sp3d prstMaterial="softEdge"/>
          </a:bodyPr>
          <a:lstStyle>
            <a:lvl1pPr marR="0" algn="r">
              <a:buNone/>
              <a:defRPr sz="43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98837" y="7133923"/>
            <a:ext cx="7904998" cy="110529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0622" tIns="65311" rIns="130622" bIns="65311" anchor="t" compatLnSpc="1"/>
          <a:lstStyle>
            <a:extLst/>
          </a:lstStyle>
          <a:p>
            <a:endParaRPr kumimoji="0" lang="en-US"/>
          </a:p>
        </p:txBody>
      </p:sp>
      <p:sp>
        <p:nvSpPr>
          <p:cNvPr id="9" name="Freeform 8"/>
          <p:cNvSpPr>
            <a:spLocks/>
          </p:cNvSpPr>
          <p:nvPr/>
        </p:nvSpPr>
        <p:spPr bwMode="auto">
          <a:xfrm>
            <a:off x="777148" y="7126813"/>
            <a:ext cx="5904722" cy="112014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0622" tIns="65311" rIns="130622" bIns="65311" anchor="t" compatLnSpc="1"/>
          <a:lstStyle>
            <a:extLst/>
          </a:lstStyle>
          <a:p>
            <a:endParaRPr kumimoji="0" lang="en-US"/>
          </a:p>
        </p:txBody>
      </p:sp>
      <p:sp>
        <p:nvSpPr>
          <p:cNvPr id="10" name="Right Triangle 9"/>
          <p:cNvSpPr>
            <a:spLocks/>
          </p:cNvSpPr>
          <p:nvPr/>
        </p:nvSpPr>
        <p:spPr bwMode="auto">
          <a:xfrm>
            <a:off x="-9667" y="6949503"/>
            <a:ext cx="5443702" cy="1297042"/>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0622" tIns="65311" rIns="130622" bIns="65311" anchor="ctr" compatLnSpc="1"/>
          <a:lstStyle>
            <a:extLst/>
          </a:lstStyle>
          <a:p>
            <a:pPr algn="ctr" eaLnBrk="1" latinLnBrk="0" hangingPunct="1"/>
            <a:endParaRPr kumimoji="0" lang="en-US"/>
          </a:p>
        </p:txBody>
      </p:sp>
      <p:cxnSp>
        <p:nvCxnSpPr>
          <p:cNvPr id="11" name="Straight Connector 10"/>
          <p:cNvCxnSpPr/>
          <p:nvPr/>
        </p:nvCxnSpPr>
        <p:spPr>
          <a:xfrm>
            <a:off x="-14778" y="6945286"/>
            <a:ext cx="5448814" cy="1301260"/>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3862579" y="5986128"/>
            <a:ext cx="292608" cy="2743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extLst/>
          </a:lstStyle>
          <a:p>
            <a:pPr algn="l" eaLnBrk="1" latinLnBrk="0" hangingPunct="1"/>
            <a:endParaRPr kumimoji="0" lang="en-US"/>
          </a:p>
        </p:txBody>
      </p:sp>
      <p:sp>
        <p:nvSpPr>
          <p:cNvPr id="13" name="Chevron 12"/>
          <p:cNvSpPr/>
          <p:nvPr/>
        </p:nvSpPr>
        <p:spPr>
          <a:xfrm>
            <a:off x="13564314" y="5986128"/>
            <a:ext cx="292608" cy="2743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98837" y="7133923"/>
            <a:ext cx="7904998" cy="110529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0622" tIns="65311" rIns="130622" bIns="65311" anchor="t" compatLnSpc="1"/>
          <a:lstStyle>
            <a:extLst/>
          </a:lstStyle>
          <a:p>
            <a:endParaRPr kumimoji="0" lang="en-US"/>
          </a:p>
        </p:txBody>
      </p:sp>
      <p:sp>
        <p:nvSpPr>
          <p:cNvPr id="12" name="Freeform 11"/>
          <p:cNvSpPr>
            <a:spLocks/>
          </p:cNvSpPr>
          <p:nvPr/>
        </p:nvSpPr>
        <p:spPr bwMode="auto">
          <a:xfrm>
            <a:off x="777148" y="7126813"/>
            <a:ext cx="5904722" cy="112014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0622" tIns="65311" rIns="130622" bIns="65311" anchor="t" compatLnSpc="1"/>
          <a:lstStyle>
            <a:extLst/>
          </a:lstStyle>
          <a:p>
            <a:endParaRPr kumimoji="0" lang="en-US"/>
          </a:p>
        </p:txBody>
      </p:sp>
      <p:sp>
        <p:nvSpPr>
          <p:cNvPr id="14" name="Right Triangle 13"/>
          <p:cNvSpPr>
            <a:spLocks/>
          </p:cNvSpPr>
          <p:nvPr/>
        </p:nvSpPr>
        <p:spPr bwMode="auto">
          <a:xfrm>
            <a:off x="-9667" y="6949503"/>
            <a:ext cx="5443702" cy="1297042"/>
          </a:xfrm>
          <a:prstGeom prst="rtTriangle">
            <a:avLst/>
          </a:prstGeom>
          <a:blipFill>
            <a:blip r:embed="rId2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0622" tIns="65311" rIns="130622" bIns="65311" anchor="ctr" compatLnSpc="1"/>
          <a:lstStyle>
            <a:extLst/>
          </a:lstStyle>
          <a:p>
            <a:pPr algn="ctr" eaLnBrk="1" latinLnBrk="0" hangingPunct="1"/>
            <a:endParaRPr kumimoji="0" lang="en-US"/>
          </a:p>
        </p:txBody>
      </p:sp>
      <p:cxnSp>
        <p:nvCxnSpPr>
          <p:cNvPr id="15" name="Straight Connector 14"/>
          <p:cNvCxnSpPr/>
          <p:nvPr/>
        </p:nvCxnSpPr>
        <p:spPr>
          <a:xfrm>
            <a:off x="-14778" y="6945286"/>
            <a:ext cx="5448814" cy="1301260"/>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731520" y="329566"/>
            <a:ext cx="13167360" cy="1371600"/>
          </a:xfrm>
          <a:prstGeom prst="rect">
            <a:avLst/>
          </a:prstGeom>
        </p:spPr>
        <p:txBody>
          <a:bodyPr vert="horz" lIns="130622" tIns="65311" rIns="130622" bIns="65311"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731520" y="1777594"/>
            <a:ext cx="13167360" cy="5431156"/>
          </a:xfrm>
          <a:prstGeom prst="rect">
            <a:avLst/>
          </a:prstGeom>
        </p:spPr>
        <p:txBody>
          <a:bodyPr vert="horz" lIns="130622" tIns="65311" rIns="130622" bIns="65311">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10763251" y="7689533"/>
            <a:ext cx="3072384" cy="438912"/>
          </a:xfrm>
          <a:prstGeom prst="rect">
            <a:avLst/>
          </a:prstGeom>
        </p:spPr>
        <p:txBody>
          <a:bodyPr vert="horz" lIns="130622" tIns="65311" rIns="130622" bIns="65311" anchor="b"/>
          <a:lstStyle>
            <a:lvl1pPr algn="l" eaLnBrk="1" latinLnBrk="0" hangingPunct="1">
              <a:defRPr kumimoji="0" sz="1400">
                <a:solidFill>
                  <a:schemeClr val="tx1"/>
                </a:solidFill>
              </a:defRPr>
            </a:lvl1pPr>
            <a:extLst/>
          </a:lstStyle>
          <a:p>
            <a:fld id="{7CB97365-EBCA-4027-87D5-99FC1D4DF0BB}" type="datetimeFigureOut">
              <a:rPr lang="en-US" smtClean="0"/>
              <a:pPr/>
              <a:t>09-May-25</a:t>
            </a:fld>
            <a:endParaRPr lang="en-US">
              <a:solidFill>
                <a:schemeClr val="tx1">
                  <a:shade val="50000"/>
                </a:schemeClr>
              </a:solidFill>
            </a:endParaRPr>
          </a:p>
        </p:txBody>
      </p:sp>
      <p:sp>
        <p:nvSpPr>
          <p:cNvPr id="22" name="Footer Placeholder 21"/>
          <p:cNvSpPr>
            <a:spLocks noGrp="1"/>
          </p:cNvSpPr>
          <p:nvPr>
            <p:ph type="ftr" sz="quarter" idx="3"/>
          </p:nvPr>
        </p:nvSpPr>
        <p:spPr>
          <a:xfrm>
            <a:off x="7008116" y="7689533"/>
            <a:ext cx="3761090" cy="438150"/>
          </a:xfrm>
          <a:prstGeom prst="rect">
            <a:avLst/>
          </a:prstGeom>
        </p:spPr>
        <p:txBody>
          <a:bodyPr vert="horz" lIns="130622" tIns="65311" rIns="130622" bIns="65311" anchor="b"/>
          <a:lstStyle>
            <a:lvl1pPr algn="r" eaLnBrk="1" latinLnBrk="0" hangingPunct="1">
              <a:defRPr kumimoji="0" sz="1400">
                <a:solidFill>
                  <a:schemeClr val="tx1"/>
                </a:solidFill>
              </a:defRPr>
            </a:lvl1pPr>
            <a:extLst/>
          </a:lstStyle>
          <a:p>
            <a:endParaRPr kumimoji="0" lang="en-US">
              <a:solidFill>
                <a:schemeClr val="tx1">
                  <a:shade val="50000"/>
                </a:schemeClr>
              </a:solidFill>
            </a:endParaRPr>
          </a:p>
        </p:txBody>
      </p:sp>
      <p:sp>
        <p:nvSpPr>
          <p:cNvPr id="18" name="Slide Number Placeholder 17"/>
          <p:cNvSpPr>
            <a:spLocks noGrp="1"/>
          </p:cNvSpPr>
          <p:nvPr>
            <p:ph type="sldNum" sz="quarter" idx="4"/>
          </p:nvPr>
        </p:nvSpPr>
        <p:spPr>
          <a:xfrm>
            <a:off x="13835635" y="7689533"/>
            <a:ext cx="585216" cy="438150"/>
          </a:xfrm>
          <a:prstGeom prst="rect">
            <a:avLst/>
          </a:prstGeom>
        </p:spPr>
        <p:txBody>
          <a:bodyPr vert="horz" lIns="130622" tIns="65311" rIns="130622" bIns="65311" anchor="b"/>
          <a:lstStyle>
            <a:lvl1pPr algn="r" eaLnBrk="1" latinLnBrk="0" hangingPunct="1">
              <a:defRPr kumimoji="0" sz="1400" b="0">
                <a:solidFill>
                  <a:schemeClr val="tx1"/>
                </a:solidFill>
              </a:defRPr>
            </a:lvl1pPr>
            <a:extLst/>
          </a:lstStyle>
          <a:p>
            <a:fld id="{69E29E33-B620-47F9-BB04-8846C2A5AFCC}" type="slidenum">
              <a:rPr kumimoji="0" lang="en-US" smtClean="0"/>
              <a:pPr/>
              <a:t>‹#›</a:t>
            </a:fld>
            <a:endParaRPr kumimoji="0" lang="en-US"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p:hf sldNum="0" hdr="0" ftr="0" dt="0"/>
  <p:txStyles>
    <p:titleStyle>
      <a:lvl1pPr algn="l" rtl="0" eaLnBrk="1" latinLnBrk="0" hangingPunct="1">
        <a:spcBef>
          <a:spcPct val="0"/>
        </a:spcBef>
        <a:buNone/>
        <a:defRPr kumimoji="0" sz="59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522488" indent="-365742" algn="l" rtl="0" eaLnBrk="1" latinLnBrk="0" hangingPunct="1">
        <a:spcBef>
          <a:spcPts val="571"/>
        </a:spcBef>
        <a:spcAft>
          <a:spcPts val="0"/>
        </a:spcAft>
        <a:buClr>
          <a:schemeClr val="accent1"/>
        </a:buClr>
        <a:buSzPct val="68000"/>
        <a:buFont typeface="Wingdings 3"/>
        <a:buChar char=""/>
        <a:defRPr kumimoji="0" sz="3900" kern="1200">
          <a:solidFill>
            <a:schemeClr val="tx1"/>
          </a:solidFill>
          <a:latin typeface="+mn-lt"/>
          <a:ea typeface="+mn-ea"/>
          <a:cs typeface="+mn-cs"/>
        </a:defRPr>
      </a:lvl1pPr>
      <a:lvl2pPr marL="888230" indent="-326555" algn="l" rtl="0" eaLnBrk="1" latinLnBrk="0" hangingPunct="1">
        <a:spcBef>
          <a:spcPts val="463"/>
        </a:spcBef>
        <a:buClr>
          <a:schemeClr val="accent1"/>
        </a:buClr>
        <a:buFont typeface="Verdana"/>
        <a:buChar char="◦"/>
        <a:defRPr kumimoji="0" sz="3300" kern="1200">
          <a:solidFill>
            <a:schemeClr val="tx1"/>
          </a:solidFill>
          <a:latin typeface="+mn-lt"/>
          <a:ea typeface="+mn-ea"/>
          <a:cs typeface="+mn-cs"/>
        </a:defRPr>
      </a:lvl2pPr>
      <a:lvl3pPr marL="1227847" indent="-326555" algn="l" rtl="0" eaLnBrk="1" latinLnBrk="0" hangingPunct="1">
        <a:spcBef>
          <a:spcPts val="500"/>
        </a:spcBef>
        <a:buClr>
          <a:schemeClr val="accent2"/>
        </a:buClr>
        <a:buSzPct val="100000"/>
        <a:buFont typeface="Wingdings 2"/>
        <a:buChar char=""/>
        <a:defRPr kumimoji="0" sz="3000" kern="1200">
          <a:solidFill>
            <a:schemeClr val="tx1"/>
          </a:solidFill>
          <a:latin typeface="+mn-lt"/>
          <a:ea typeface="+mn-ea"/>
          <a:cs typeface="+mn-cs"/>
        </a:defRPr>
      </a:lvl3pPr>
      <a:lvl4pPr marL="1632776" indent="-326555" algn="l" rtl="0" eaLnBrk="1" latinLnBrk="0" hangingPunct="1">
        <a:spcBef>
          <a:spcPts val="500"/>
        </a:spcBef>
        <a:buClr>
          <a:schemeClr val="accent2"/>
        </a:buClr>
        <a:buFont typeface="Wingdings 2"/>
        <a:buChar char=""/>
        <a:defRPr kumimoji="0" sz="2700" kern="1200">
          <a:solidFill>
            <a:schemeClr val="tx1"/>
          </a:solidFill>
          <a:latin typeface="+mn-lt"/>
          <a:ea typeface="+mn-ea"/>
          <a:cs typeface="+mn-cs"/>
        </a:defRPr>
      </a:lvl4pPr>
      <a:lvl5pPr marL="1959331" indent="-326555" algn="l" rtl="0" eaLnBrk="1" latinLnBrk="0" hangingPunct="1">
        <a:spcBef>
          <a:spcPts val="500"/>
        </a:spcBef>
        <a:buClr>
          <a:schemeClr val="accent2"/>
        </a:buClr>
        <a:buFont typeface="Wingdings 2"/>
        <a:buChar char=""/>
        <a:defRPr kumimoji="0" sz="2600" kern="1200">
          <a:solidFill>
            <a:schemeClr val="tx1"/>
          </a:solidFill>
          <a:latin typeface="+mn-lt"/>
          <a:ea typeface="+mn-ea"/>
          <a:cs typeface="+mn-cs"/>
        </a:defRPr>
      </a:lvl5pPr>
      <a:lvl6pPr marL="2285886" indent="-326555" algn="l" rtl="0" eaLnBrk="1" latinLnBrk="0" hangingPunct="1">
        <a:spcBef>
          <a:spcPts val="500"/>
        </a:spcBef>
        <a:buClr>
          <a:schemeClr val="accent3"/>
        </a:buClr>
        <a:buFont typeface="Wingdings 2"/>
        <a:buChar char=""/>
        <a:defRPr kumimoji="0" sz="2600" kern="1200">
          <a:solidFill>
            <a:schemeClr val="tx1"/>
          </a:solidFill>
          <a:latin typeface="+mn-lt"/>
          <a:ea typeface="+mn-ea"/>
          <a:cs typeface="+mn-cs"/>
        </a:defRPr>
      </a:lvl6pPr>
      <a:lvl7pPr marL="2612441" indent="-326555" algn="l" rtl="0" eaLnBrk="1" latinLnBrk="0" hangingPunct="1">
        <a:spcBef>
          <a:spcPts val="500"/>
        </a:spcBef>
        <a:buClr>
          <a:schemeClr val="accent3"/>
        </a:buClr>
        <a:buFont typeface="Wingdings 2"/>
        <a:buChar char=""/>
        <a:defRPr kumimoji="0" sz="2300" kern="1200">
          <a:solidFill>
            <a:schemeClr val="tx1"/>
          </a:solidFill>
          <a:latin typeface="+mn-lt"/>
          <a:ea typeface="+mn-ea"/>
          <a:cs typeface="+mn-cs"/>
        </a:defRPr>
      </a:lvl7pPr>
      <a:lvl8pPr marL="2938996" indent="-326555" algn="l" rtl="0" eaLnBrk="1" latinLnBrk="0" hangingPunct="1">
        <a:spcBef>
          <a:spcPts val="500"/>
        </a:spcBef>
        <a:buClr>
          <a:schemeClr val="accent3"/>
        </a:buClr>
        <a:buFont typeface="Wingdings 2"/>
        <a:buChar char=""/>
        <a:defRPr kumimoji="0" sz="2300" kern="1200">
          <a:solidFill>
            <a:schemeClr val="tx1"/>
          </a:solidFill>
          <a:latin typeface="+mn-lt"/>
          <a:ea typeface="+mn-ea"/>
          <a:cs typeface="+mn-cs"/>
        </a:defRPr>
      </a:lvl8pPr>
      <a:lvl9pPr marL="3265551" indent="-326555" algn="l" rtl="0" eaLnBrk="1" latinLnBrk="0" hangingPunct="1">
        <a:spcBef>
          <a:spcPts val="500"/>
        </a:spcBef>
        <a:buClr>
          <a:schemeClr val="accent3"/>
        </a:buClr>
        <a:buFont typeface="Wingdings 2"/>
        <a:buChar char=""/>
        <a:defRPr kumimoji="0" sz="23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53110" algn="l" rtl="0" eaLnBrk="1" latinLnBrk="0" hangingPunct="1">
        <a:defRPr kumimoji="0" kern="1200">
          <a:solidFill>
            <a:schemeClr val="tx1"/>
          </a:solidFill>
          <a:latin typeface="+mn-lt"/>
          <a:ea typeface="+mn-ea"/>
          <a:cs typeface="+mn-cs"/>
        </a:defRPr>
      </a:lvl2pPr>
      <a:lvl3pPr marL="1306220" algn="l" rtl="0" eaLnBrk="1" latinLnBrk="0" hangingPunct="1">
        <a:defRPr kumimoji="0" kern="1200">
          <a:solidFill>
            <a:schemeClr val="tx1"/>
          </a:solidFill>
          <a:latin typeface="+mn-lt"/>
          <a:ea typeface="+mn-ea"/>
          <a:cs typeface="+mn-cs"/>
        </a:defRPr>
      </a:lvl3pPr>
      <a:lvl4pPr marL="1959331" algn="l" rtl="0" eaLnBrk="1" latinLnBrk="0" hangingPunct="1">
        <a:defRPr kumimoji="0" kern="1200">
          <a:solidFill>
            <a:schemeClr val="tx1"/>
          </a:solidFill>
          <a:latin typeface="+mn-lt"/>
          <a:ea typeface="+mn-ea"/>
          <a:cs typeface="+mn-cs"/>
        </a:defRPr>
      </a:lvl4pPr>
      <a:lvl5pPr marL="2612441" algn="l" rtl="0" eaLnBrk="1" latinLnBrk="0" hangingPunct="1">
        <a:defRPr kumimoji="0" kern="1200">
          <a:solidFill>
            <a:schemeClr val="tx1"/>
          </a:solidFill>
          <a:latin typeface="+mn-lt"/>
          <a:ea typeface="+mn-ea"/>
          <a:cs typeface="+mn-cs"/>
        </a:defRPr>
      </a:lvl5pPr>
      <a:lvl6pPr marL="3265551" algn="l" rtl="0" eaLnBrk="1" latinLnBrk="0" hangingPunct="1">
        <a:defRPr kumimoji="0" kern="1200">
          <a:solidFill>
            <a:schemeClr val="tx1"/>
          </a:solidFill>
          <a:latin typeface="+mn-lt"/>
          <a:ea typeface="+mn-ea"/>
          <a:cs typeface="+mn-cs"/>
        </a:defRPr>
      </a:lvl6pPr>
      <a:lvl7pPr marL="3918661" algn="l" rtl="0" eaLnBrk="1" latinLnBrk="0" hangingPunct="1">
        <a:defRPr kumimoji="0" kern="1200">
          <a:solidFill>
            <a:schemeClr val="tx1"/>
          </a:solidFill>
          <a:latin typeface="+mn-lt"/>
          <a:ea typeface="+mn-ea"/>
          <a:cs typeface="+mn-cs"/>
        </a:defRPr>
      </a:lvl7pPr>
      <a:lvl8pPr marL="4571771" algn="l" rtl="0" eaLnBrk="1" latinLnBrk="0" hangingPunct="1">
        <a:defRPr kumimoji="0" kern="1200">
          <a:solidFill>
            <a:schemeClr val="tx1"/>
          </a:solidFill>
          <a:latin typeface="+mn-lt"/>
          <a:ea typeface="+mn-ea"/>
          <a:cs typeface="+mn-cs"/>
        </a:defRPr>
      </a:lvl8pPr>
      <a:lvl9pPr marL="5224882"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74502" y="1113711"/>
            <a:ext cx="7594997" cy="3885367"/>
          </a:xfrm>
          <a:prstGeom prst="rect">
            <a:avLst/>
          </a:prstGeom>
          <a:noFill/>
          <a:ln/>
        </p:spPr>
        <p:txBody>
          <a:bodyPr wrap="square" lIns="0" tIns="0" rIns="0" bIns="0" rtlCol="0" anchor="t"/>
          <a:lstStyle/>
          <a:p>
            <a:pPr marL="0" indent="0" algn="l">
              <a:lnSpc>
                <a:spcPts val="5100"/>
              </a:lnSpc>
              <a:buNone/>
            </a:pPr>
            <a:r>
              <a:rPr lang="en-US" sz="4100" b="1" i="1" dirty="0" smtClean="0">
                <a:solidFill>
                  <a:srgbClr val="00002E"/>
                </a:solidFill>
                <a:latin typeface="Nunito Semi Bold" pitchFamily="34" charset="0"/>
                <a:ea typeface="Nunito Semi Bold" pitchFamily="34" charset="-122"/>
                <a:cs typeface="Nunito Semi Bold" pitchFamily="34" charset="-120"/>
              </a:rPr>
              <a:t>Discovering and teaching children with learning disabilities                                       </a:t>
            </a:r>
            <a:r>
              <a:rPr lang="en-US" sz="4100" dirty="0" err="1" smtClean="0">
                <a:solidFill>
                  <a:srgbClr val="00002E"/>
                </a:solidFill>
                <a:latin typeface="Nunito Semi Bold" pitchFamily="34" charset="0"/>
                <a:ea typeface="Nunito Semi Bold" pitchFamily="34" charset="-122"/>
                <a:cs typeface="Nunito Semi Bold" pitchFamily="34" charset="-120"/>
              </a:rPr>
              <a:t>Şcoala</a:t>
            </a:r>
            <a:r>
              <a:rPr lang="en-US" sz="4100" dirty="0" smtClean="0">
                <a:solidFill>
                  <a:srgbClr val="00002E"/>
                </a:solidFill>
                <a:latin typeface="Nunito Semi Bold" pitchFamily="34" charset="0"/>
                <a:ea typeface="Nunito Semi Bold" pitchFamily="34" charset="-122"/>
                <a:cs typeface="Nunito Semi Bold" pitchFamily="34" charset="-120"/>
              </a:rPr>
              <a:t> </a:t>
            </a:r>
            <a:r>
              <a:rPr lang="en-US" sz="4100" dirty="0" err="1" smtClean="0">
                <a:solidFill>
                  <a:srgbClr val="00002E"/>
                </a:solidFill>
                <a:latin typeface="Nunito Semi Bold" pitchFamily="34" charset="0"/>
                <a:ea typeface="Nunito Semi Bold" pitchFamily="34" charset="-122"/>
                <a:cs typeface="Nunito Semi Bold" pitchFamily="34" charset="-120"/>
              </a:rPr>
              <a:t>Gimnazial</a:t>
            </a:r>
            <a:r>
              <a:rPr lang="vi-VN" sz="4100" dirty="0" smtClean="0">
                <a:solidFill>
                  <a:srgbClr val="00002E"/>
                </a:solidFill>
                <a:latin typeface="Nunito Semi Bold" pitchFamily="34" charset="0"/>
                <a:ea typeface="Nunito Semi Bold" pitchFamily="34" charset="-122"/>
                <a:cs typeface="Nunito Semi Bold" pitchFamily="34" charset="-120"/>
              </a:rPr>
              <a:t>ă</a:t>
            </a:r>
            <a:r>
              <a:rPr lang="en-US" sz="4100" dirty="0" smtClean="0">
                <a:solidFill>
                  <a:srgbClr val="00002E"/>
                </a:solidFill>
                <a:latin typeface="Nunito Semi Bold" pitchFamily="34" charset="0"/>
                <a:ea typeface="Nunito Semi Bold" pitchFamily="34" charset="-122"/>
                <a:cs typeface="Nunito Semi Bold" pitchFamily="34" charset="-120"/>
              </a:rPr>
              <a:t> Nr. 1 </a:t>
            </a:r>
            <a:r>
              <a:rPr lang="en-US" sz="4100" dirty="0" err="1" smtClean="0">
                <a:solidFill>
                  <a:srgbClr val="00002E"/>
                </a:solidFill>
                <a:latin typeface="Nunito Semi Bold" pitchFamily="34" charset="0"/>
                <a:ea typeface="Nunito Semi Bold" pitchFamily="34" charset="-122"/>
                <a:cs typeface="Nunito Semi Bold" pitchFamily="34" charset="-120"/>
              </a:rPr>
              <a:t>Albeşti</a:t>
            </a:r>
            <a:endParaRPr lang="en-US" sz="4100" dirty="0" smtClean="0">
              <a:solidFill>
                <a:srgbClr val="00002E"/>
              </a:solidFill>
              <a:latin typeface="Nunito Semi Bold" pitchFamily="34" charset="0"/>
              <a:ea typeface="Nunito Semi Bold" pitchFamily="34" charset="-122"/>
              <a:cs typeface="Nunito Semi Bold" pitchFamily="34" charset="-120"/>
            </a:endParaRPr>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pic>
        <p:nvPicPr>
          <p:cNvPr id="1026" name="Picture 2"/>
          <p:cNvPicPr>
            <a:picLocks noChangeAspect="1" noChangeArrowheads="1"/>
          </p:cNvPicPr>
          <p:nvPr/>
        </p:nvPicPr>
        <p:blipFill>
          <a:blip r:embed="rId3"/>
          <a:srcRect/>
          <a:stretch>
            <a:fillRect/>
          </a:stretch>
        </p:blipFill>
        <p:spPr bwMode="auto">
          <a:xfrm>
            <a:off x="8702009" y="2814324"/>
            <a:ext cx="5928391" cy="4986883"/>
          </a:xfrm>
          <a:prstGeom prst="rect">
            <a:avLst/>
          </a:prstGeom>
          <a:noFill/>
          <a:ln w="9525">
            <a:noFill/>
            <a:miter lim="800000"/>
            <a:headEnd/>
            <a:tailEnd/>
          </a:ln>
        </p:spPr>
      </p:pic>
      <p:sp>
        <p:nvSpPr>
          <p:cNvPr id="10" name="Rectangle 9"/>
          <p:cNvSpPr/>
          <p:nvPr/>
        </p:nvSpPr>
        <p:spPr>
          <a:xfrm>
            <a:off x="1327470" y="4260414"/>
            <a:ext cx="5987729" cy="369332"/>
          </a:xfrm>
          <a:prstGeom prst="rect">
            <a:avLst/>
          </a:prstGeom>
        </p:spPr>
        <p:txBody>
          <a:bodyPr wrap="none">
            <a:spAutoFit/>
          </a:bodyPr>
          <a:lstStyle/>
          <a:p>
            <a:r>
              <a:rPr lang="en-US" dirty="0" err="1" smtClean="0"/>
              <a:t>Acreditare</a:t>
            </a:r>
            <a:r>
              <a:rPr lang="en-US" dirty="0" smtClean="0"/>
              <a:t> Erasmus+ Nr: 2020-1-RO01-KA120-SCH-000095577</a:t>
            </a:r>
            <a:endParaRPr lang="en-US" dirty="0"/>
          </a:p>
        </p:txBody>
      </p:sp>
      <p:sp>
        <p:nvSpPr>
          <p:cNvPr id="11" name="Rectangle 10"/>
          <p:cNvSpPr/>
          <p:nvPr/>
        </p:nvSpPr>
        <p:spPr>
          <a:xfrm>
            <a:off x="1327470" y="4629746"/>
            <a:ext cx="4947445" cy="369332"/>
          </a:xfrm>
          <a:prstGeom prst="rect">
            <a:avLst/>
          </a:prstGeom>
        </p:spPr>
        <p:txBody>
          <a:bodyPr wrap="none">
            <a:spAutoFit/>
          </a:bodyPr>
          <a:lstStyle/>
          <a:p>
            <a:r>
              <a:rPr lang="en-US" dirty="0" smtClean="0"/>
              <a:t>Nr. </a:t>
            </a:r>
            <a:r>
              <a:rPr lang="en-US" dirty="0" err="1" smtClean="0"/>
              <a:t>finantare</a:t>
            </a:r>
            <a:r>
              <a:rPr lang="en-US" dirty="0" smtClean="0"/>
              <a:t>: 2024-1-RO01-KA121-SCH-000210984</a:t>
            </a:r>
            <a:endParaRPr lang="en-US" dirty="0"/>
          </a:p>
        </p:txBody>
      </p:sp>
      <p:sp>
        <p:nvSpPr>
          <p:cNvPr id="12" name="TextBox 11"/>
          <p:cNvSpPr txBox="1"/>
          <p:nvPr/>
        </p:nvSpPr>
        <p:spPr>
          <a:xfrm>
            <a:off x="1128475" y="5408908"/>
            <a:ext cx="7241024" cy="369332"/>
          </a:xfrm>
          <a:prstGeom prst="rect">
            <a:avLst/>
          </a:prstGeom>
          <a:noFill/>
        </p:spPr>
        <p:txBody>
          <a:bodyPr wrap="square" rtlCol="0">
            <a:spAutoFit/>
          </a:bodyPr>
          <a:lstStyle/>
          <a:p>
            <a:r>
              <a:rPr lang="en-US" dirty="0" err="1" smtClean="0"/>
              <a:t>Proiect</a:t>
            </a:r>
            <a:r>
              <a:rPr lang="en-US" dirty="0" smtClean="0"/>
              <a:t> </a:t>
            </a:r>
            <a:r>
              <a:rPr lang="en-US" dirty="0" err="1" smtClean="0"/>
              <a:t>finanṭat</a:t>
            </a:r>
            <a:r>
              <a:rPr lang="en-US" dirty="0" smtClean="0"/>
              <a:t> </a:t>
            </a:r>
            <a:r>
              <a:rPr lang="en-US" dirty="0" err="1" smtClean="0"/>
              <a:t>prin</a:t>
            </a:r>
            <a:r>
              <a:rPr lang="en-US" dirty="0" smtClean="0"/>
              <a:t> </a:t>
            </a:r>
            <a:r>
              <a:rPr lang="en-US" dirty="0" err="1" smtClean="0"/>
              <a:t>programul</a:t>
            </a:r>
            <a:r>
              <a:rPr lang="en-US" dirty="0" smtClean="0"/>
              <a:t> ERASMUS+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41759" y="1091922"/>
            <a:ext cx="7547372" cy="623411"/>
          </a:xfrm>
          <a:prstGeom prst="rect">
            <a:avLst/>
          </a:prstGeom>
          <a:noFill/>
          <a:ln/>
        </p:spPr>
        <p:txBody>
          <a:bodyPr wrap="none" lIns="0" tIns="0" rIns="0" bIns="0" rtlCol="0" anchor="t"/>
          <a:lstStyle/>
          <a:p>
            <a:pPr marL="0" indent="0" algn="l">
              <a:lnSpc>
                <a:spcPts val="4900"/>
              </a:lnSpc>
              <a:buNone/>
            </a:pPr>
            <a:r>
              <a:rPr lang="en-US" sz="3900" dirty="0">
                <a:solidFill>
                  <a:srgbClr val="00002E"/>
                </a:solidFill>
                <a:latin typeface="Nunito Semi Bold" pitchFamily="34" charset="0"/>
                <a:ea typeface="Nunito Semi Bold" pitchFamily="34" charset="-122"/>
                <a:cs typeface="Nunito Semi Bold" pitchFamily="34" charset="-120"/>
              </a:rPr>
              <a:t>Dislexia: Caracteristici și Strategii</a:t>
            </a:r>
            <a:endParaRPr lang="en-US" sz="3900" dirty="0"/>
          </a:p>
        </p:txBody>
      </p:sp>
      <p:sp>
        <p:nvSpPr>
          <p:cNvPr id="3" name="Text 1"/>
          <p:cNvSpPr/>
          <p:nvPr/>
        </p:nvSpPr>
        <p:spPr>
          <a:xfrm>
            <a:off x="741759" y="2139196"/>
            <a:ext cx="13146881" cy="678180"/>
          </a:xfrm>
          <a:prstGeom prst="rect">
            <a:avLst/>
          </a:prstGeom>
          <a:noFill/>
          <a:ln/>
        </p:spPr>
        <p:txBody>
          <a:bodyPr wrap="square" lIns="0" tIns="0" rIns="0" bIns="0" rtlCol="0" anchor="t"/>
          <a:lstStyle/>
          <a:p>
            <a:pPr marL="0" indent="0" algn="l">
              <a:lnSpc>
                <a:spcPts val="2650"/>
              </a:lnSpc>
              <a:buNone/>
            </a:pPr>
            <a:endParaRPr lang="en-US" sz="1650" dirty="0"/>
          </a:p>
        </p:txBody>
      </p:sp>
      <p:sp>
        <p:nvSpPr>
          <p:cNvPr id="4" name="Text 2"/>
          <p:cNvSpPr/>
          <p:nvPr/>
        </p:nvSpPr>
        <p:spPr>
          <a:xfrm>
            <a:off x="506969" y="1800106"/>
            <a:ext cx="13146881" cy="678180"/>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Semnele dislexiei pot include </a:t>
            </a:r>
            <a:r>
              <a:rPr lang="en-US" sz="1650" dirty="0" err="1">
                <a:solidFill>
                  <a:srgbClr val="00002E"/>
                </a:solidFill>
                <a:latin typeface="PT Sans" pitchFamily="34" charset="0"/>
                <a:ea typeface="PT Sans" pitchFamily="34" charset="-122"/>
                <a:cs typeface="PT Sans" pitchFamily="34" charset="-120"/>
              </a:rPr>
              <a:t>dificultăți</a:t>
            </a:r>
            <a:r>
              <a:rPr lang="en-US" sz="1650" dirty="0">
                <a:solidFill>
                  <a:srgbClr val="00002E"/>
                </a:solidFill>
                <a:latin typeface="PT Sans" pitchFamily="34" charset="0"/>
                <a:ea typeface="PT Sans" pitchFamily="34" charset="-122"/>
                <a:cs typeface="PT Sans" pitchFamily="34" charset="-120"/>
              </a:rPr>
              <a:t> </a:t>
            </a:r>
            <a:r>
              <a:rPr lang="en-US" sz="1650" dirty="0" smtClean="0">
                <a:solidFill>
                  <a:srgbClr val="00002E"/>
                </a:solidFill>
                <a:latin typeface="PT Sans" pitchFamily="34" charset="0"/>
                <a:ea typeface="PT Sans" pitchFamily="34" charset="-122"/>
                <a:cs typeface="PT Sans" pitchFamily="34" charset="-120"/>
              </a:rPr>
              <a:t>in </a:t>
            </a:r>
            <a:r>
              <a:rPr lang="en-US" sz="1650" dirty="0" err="1" smtClean="0">
                <a:solidFill>
                  <a:srgbClr val="00002E"/>
                </a:solidFill>
                <a:latin typeface="PT Sans" pitchFamily="34" charset="0"/>
                <a:ea typeface="PT Sans" pitchFamily="34" charset="-122"/>
                <a:cs typeface="PT Sans" pitchFamily="34" charset="-120"/>
              </a:rPr>
              <a:t>ceea</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ce</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priveşte</a:t>
            </a:r>
            <a:r>
              <a:rPr lang="en-US" sz="1650" dirty="0" smtClean="0">
                <a:solidFill>
                  <a:srgbClr val="00002E"/>
                </a:solidFill>
                <a:latin typeface="PT Sans" pitchFamily="34" charset="0"/>
                <a:ea typeface="PT Sans" pitchFamily="34" charset="-122"/>
                <a:cs typeface="PT Sans" pitchFamily="34" charset="-120"/>
              </a:rPr>
              <a:t> </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conștientizarea fonologică, decodificarea, viteza de procesare, codarea ortografică, memoria auditivă pe termen scurt, abilitățile lingvistice și denumirea rapidă. Persoanele cu dislexie se pot lupta cu acuratețea citirii, ortografia și gramatica.</a:t>
            </a:r>
            <a:endParaRPr lang="en-US" sz="1650" dirty="0"/>
          </a:p>
        </p:txBody>
      </p:sp>
      <p:sp>
        <p:nvSpPr>
          <p:cNvPr id="5" name="Shape 3"/>
          <p:cNvSpPr/>
          <p:nvPr/>
        </p:nvSpPr>
        <p:spPr>
          <a:xfrm>
            <a:off x="741759" y="3895486"/>
            <a:ext cx="4241006" cy="3476983"/>
          </a:xfrm>
          <a:prstGeom prst="roundRect">
            <a:avLst>
              <a:gd name="adj" fmla="val 10044"/>
            </a:avLst>
          </a:prstGeom>
          <a:solidFill>
            <a:srgbClr val="F3F3FF"/>
          </a:solidFill>
          <a:ln w="22860">
            <a:solidFill>
              <a:srgbClr val="2D4DF2"/>
            </a:solidFill>
            <a:prstDash val="solid"/>
          </a:ln>
        </p:spPr>
      </p:sp>
      <p:sp>
        <p:nvSpPr>
          <p:cNvPr id="6" name="Text 4"/>
          <p:cNvSpPr/>
          <p:nvPr/>
        </p:nvSpPr>
        <p:spPr>
          <a:xfrm>
            <a:off x="976551" y="4207073"/>
            <a:ext cx="2493526" cy="311587"/>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Semne și Simptome</a:t>
            </a:r>
            <a:endParaRPr lang="en-US" sz="1950" dirty="0"/>
          </a:p>
        </p:txBody>
      </p:sp>
      <p:sp>
        <p:nvSpPr>
          <p:cNvPr id="7" name="Text 5"/>
          <p:cNvSpPr/>
          <p:nvPr/>
        </p:nvSpPr>
        <p:spPr>
          <a:xfrm>
            <a:off x="976551" y="4645819"/>
            <a:ext cx="3771424" cy="678180"/>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Dificultăți cu conștientizarea fonologică</a:t>
            </a:r>
            <a:endParaRPr lang="en-US" sz="1650" dirty="0"/>
          </a:p>
        </p:txBody>
      </p:sp>
      <p:sp>
        <p:nvSpPr>
          <p:cNvPr id="8" name="Text 6"/>
          <p:cNvSpPr/>
          <p:nvPr/>
        </p:nvSpPr>
        <p:spPr>
          <a:xfrm>
            <a:off x="976551" y="5398175"/>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Probleme de decodificare fonologică</a:t>
            </a:r>
            <a:endParaRPr lang="en-US" sz="1650" dirty="0"/>
          </a:p>
        </p:txBody>
      </p:sp>
      <p:sp>
        <p:nvSpPr>
          <p:cNvPr id="9" name="Text 7"/>
          <p:cNvSpPr/>
          <p:nvPr/>
        </p:nvSpPr>
        <p:spPr>
          <a:xfrm>
            <a:off x="976551" y="5811441"/>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Viteză redusă de procesare</a:t>
            </a:r>
            <a:endParaRPr lang="en-US" sz="1650" dirty="0"/>
          </a:p>
        </p:txBody>
      </p:sp>
      <p:sp>
        <p:nvSpPr>
          <p:cNvPr id="10" name="Text 8"/>
          <p:cNvSpPr/>
          <p:nvPr/>
        </p:nvSpPr>
        <p:spPr>
          <a:xfrm>
            <a:off x="976551" y="6224707"/>
            <a:ext cx="3771424" cy="678180"/>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Memorie auditivă pe termen scurt deficitară</a:t>
            </a:r>
            <a:endParaRPr lang="en-US" sz="1650" dirty="0"/>
          </a:p>
        </p:txBody>
      </p:sp>
      <p:sp>
        <p:nvSpPr>
          <p:cNvPr id="11" name="Shape 9"/>
          <p:cNvSpPr/>
          <p:nvPr/>
        </p:nvSpPr>
        <p:spPr>
          <a:xfrm>
            <a:off x="5194696" y="3611105"/>
            <a:ext cx="5514633" cy="4138048"/>
          </a:xfrm>
          <a:prstGeom prst="roundRect">
            <a:avLst>
              <a:gd name="adj" fmla="val 10044"/>
            </a:avLst>
          </a:prstGeom>
          <a:solidFill>
            <a:srgbClr val="F3F3FF"/>
          </a:solidFill>
          <a:ln w="22860">
            <a:solidFill>
              <a:srgbClr val="018CE1"/>
            </a:solidFill>
            <a:prstDash val="solid"/>
          </a:ln>
        </p:spPr>
      </p:sp>
      <p:sp>
        <p:nvSpPr>
          <p:cNvPr id="12" name="Text 10"/>
          <p:cNvSpPr/>
          <p:nvPr/>
        </p:nvSpPr>
        <p:spPr>
          <a:xfrm>
            <a:off x="5429488" y="4207073"/>
            <a:ext cx="2493526" cy="311587"/>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Activități Propuse</a:t>
            </a:r>
            <a:endParaRPr lang="en-US" sz="1950" dirty="0"/>
          </a:p>
        </p:txBody>
      </p:sp>
      <p:sp>
        <p:nvSpPr>
          <p:cNvPr id="13" name="Text 11"/>
          <p:cNvSpPr/>
          <p:nvPr/>
        </p:nvSpPr>
        <p:spPr>
          <a:xfrm>
            <a:off x="5429488" y="4645819"/>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Coliere cu litere</a:t>
            </a:r>
            <a:endParaRPr lang="en-US" sz="1650" dirty="0"/>
          </a:p>
        </p:txBody>
      </p:sp>
      <p:sp>
        <p:nvSpPr>
          <p:cNvPr id="14" name="Text 12"/>
          <p:cNvSpPr/>
          <p:nvPr/>
        </p:nvSpPr>
        <p:spPr>
          <a:xfrm>
            <a:off x="5429488" y="5059085"/>
            <a:ext cx="3771424" cy="678180"/>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Proiectarea și </a:t>
            </a:r>
            <a:r>
              <a:rPr lang="en-US" sz="1650" dirty="0" err="1">
                <a:solidFill>
                  <a:srgbClr val="00002E"/>
                </a:solidFill>
                <a:latin typeface="PT Sans" pitchFamily="34" charset="0"/>
                <a:ea typeface="PT Sans" pitchFamily="34" charset="-122"/>
                <a:cs typeface="PT Sans" pitchFamily="34" charset="-120"/>
              </a:rPr>
              <a:t>colorarea</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literelor</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preferate</a:t>
            </a:r>
            <a:endParaRPr lang="en-US" sz="1650" dirty="0"/>
          </a:p>
        </p:txBody>
      </p:sp>
      <p:sp>
        <p:nvSpPr>
          <p:cNvPr id="15" name="Text 13"/>
          <p:cNvSpPr/>
          <p:nvPr/>
        </p:nvSpPr>
        <p:spPr>
          <a:xfrm>
            <a:off x="5429488" y="5811441"/>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Căutări de </a:t>
            </a:r>
            <a:r>
              <a:rPr lang="en-US" sz="1650" dirty="0" err="1" smtClean="0">
                <a:solidFill>
                  <a:srgbClr val="00002E"/>
                </a:solidFill>
                <a:latin typeface="PT Sans" pitchFamily="34" charset="0"/>
                <a:ea typeface="PT Sans" pitchFamily="34" charset="-122"/>
                <a:cs typeface="PT Sans" pitchFamily="34" charset="-120"/>
              </a:rPr>
              <a:t>cuvinte</a:t>
            </a:r>
            <a:endParaRPr lang="en-US" sz="1650" dirty="0" smtClean="0">
              <a:solidFill>
                <a:srgbClr val="00002E"/>
              </a:solidFill>
              <a:latin typeface="PT Sans" pitchFamily="34" charset="0"/>
              <a:ea typeface="PT Sans" pitchFamily="34" charset="-122"/>
              <a:cs typeface="PT Sans" pitchFamily="34" charset="-120"/>
            </a:endParaRPr>
          </a:p>
          <a:p>
            <a:pPr marL="342900" indent="-342900" algn="l">
              <a:lnSpc>
                <a:spcPts val="2650"/>
              </a:lnSpc>
              <a:buSzPct val="100000"/>
              <a:buChar char="•"/>
            </a:pPr>
            <a:endParaRPr lang="en-US" sz="1650" dirty="0"/>
          </a:p>
        </p:txBody>
      </p:sp>
      <p:sp>
        <p:nvSpPr>
          <p:cNvPr id="16" name="Text 14"/>
          <p:cNvSpPr/>
          <p:nvPr/>
        </p:nvSpPr>
        <p:spPr>
          <a:xfrm>
            <a:off x="5429488" y="6224707"/>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Jocuri de construire a </a:t>
            </a:r>
            <a:r>
              <a:rPr lang="en-US" sz="1650" dirty="0" err="1" smtClean="0">
                <a:solidFill>
                  <a:srgbClr val="00002E"/>
                </a:solidFill>
                <a:latin typeface="PT Sans" pitchFamily="34" charset="0"/>
                <a:ea typeface="PT Sans" pitchFamily="34" charset="-122"/>
                <a:cs typeface="PT Sans" pitchFamily="34" charset="-120"/>
              </a:rPr>
              <a:t>cuvintelor</a:t>
            </a:r>
            <a:r>
              <a:rPr lang="en-US" sz="1650" dirty="0" smtClean="0">
                <a:solidFill>
                  <a:srgbClr val="00002E"/>
                </a:solidFill>
                <a:latin typeface="PT Sans" pitchFamily="34" charset="0"/>
                <a:ea typeface="PT Sans" pitchFamily="34" charset="-122"/>
                <a:cs typeface="PT Sans" pitchFamily="34" charset="-120"/>
              </a:rPr>
              <a:t> </a:t>
            </a:r>
          </a:p>
          <a:p>
            <a:pPr marL="342900" indent="-342900">
              <a:lnSpc>
                <a:spcPts val="2650"/>
              </a:lnSpc>
              <a:buSzPct val="100000"/>
              <a:buChar char="•"/>
            </a:pPr>
            <a:r>
              <a:rPr lang="vi-VN" sz="1600" dirty="0" smtClean="0"/>
              <a:t>Comple</a:t>
            </a:r>
            <a:r>
              <a:rPr lang="en-US" sz="1600" dirty="0" err="1" smtClean="0"/>
              <a:t>tarea</a:t>
            </a:r>
            <a:r>
              <a:rPr lang="en-US" sz="1600" dirty="0" smtClean="0"/>
              <a:t> </a:t>
            </a:r>
            <a:r>
              <a:rPr lang="vi-VN" sz="1600" dirty="0" smtClean="0"/>
              <a:t> cuvintel</a:t>
            </a:r>
            <a:r>
              <a:rPr lang="en-US" sz="1600" dirty="0" smtClean="0"/>
              <a:t>or </a:t>
            </a:r>
            <a:r>
              <a:rPr lang="vi-VN" sz="1600" dirty="0" smtClean="0"/>
              <a:t> </a:t>
            </a:r>
            <a:r>
              <a:rPr lang="vi-VN" sz="1600" dirty="0" smtClean="0"/>
              <a:t>cu vocalele lipsă</a:t>
            </a:r>
            <a:r>
              <a:rPr lang="vi-VN" sz="1600" dirty="0" smtClean="0"/>
              <a:t>.</a:t>
            </a:r>
            <a:endParaRPr lang="en-US" sz="1600" dirty="0" smtClean="0"/>
          </a:p>
          <a:p>
            <a:pPr marL="342900" indent="-342900">
              <a:lnSpc>
                <a:spcPts val="2650"/>
              </a:lnSpc>
              <a:buSzPct val="100000"/>
              <a:buChar char="•"/>
            </a:pPr>
            <a:r>
              <a:rPr lang="vi-VN" sz="1600" dirty="0" smtClean="0"/>
              <a:t>Separ</a:t>
            </a:r>
            <a:r>
              <a:rPr lang="en-US" sz="1600" dirty="0" smtClean="0"/>
              <a:t>ea </a:t>
            </a:r>
            <a:r>
              <a:rPr lang="vi-VN" sz="1600" dirty="0" smtClean="0"/>
              <a:t> cuvintele</a:t>
            </a:r>
            <a:r>
              <a:rPr lang="en-US" sz="1600" dirty="0" smtClean="0"/>
              <a:t>r</a:t>
            </a:r>
            <a:r>
              <a:rPr lang="vi-VN" sz="1600" dirty="0" smtClean="0"/>
              <a:t> </a:t>
            </a:r>
            <a:r>
              <a:rPr lang="vi-VN" sz="1600" dirty="0" smtClean="0"/>
              <a:t>dintr-o propoziție bătând din palme</a:t>
            </a:r>
            <a:endParaRPr lang="en-US" sz="1650" dirty="0"/>
          </a:p>
        </p:txBody>
      </p:sp>
      <p:sp>
        <p:nvSpPr>
          <p:cNvPr id="17" name="Shape 15"/>
          <p:cNvSpPr/>
          <p:nvPr/>
        </p:nvSpPr>
        <p:spPr>
          <a:xfrm>
            <a:off x="9647634" y="3611105"/>
            <a:ext cx="4241006" cy="3165396"/>
          </a:xfrm>
          <a:prstGeom prst="roundRect">
            <a:avLst>
              <a:gd name="adj" fmla="val 10044"/>
            </a:avLst>
          </a:prstGeom>
          <a:solidFill>
            <a:srgbClr val="F3F3FF"/>
          </a:solidFill>
          <a:ln w="22860">
            <a:solidFill>
              <a:srgbClr val="DA33BF"/>
            </a:solidFill>
            <a:prstDash val="solid"/>
          </a:ln>
        </p:spPr>
      </p:sp>
      <p:sp>
        <p:nvSpPr>
          <p:cNvPr id="18" name="Text 16"/>
          <p:cNvSpPr/>
          <p:nvPr/>
        </p:nvSpPr>
        <p:spPr>
          <a:xfrm>
            <a:off x="9882426" y="3895486"/>
            <a:ext cx="2493526" cy="311587"/>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Strategii de Sprijin</a:t>
            </a:r>
            <a:endParaRPr lang="en-US" sz="1950" dirty="0"/>
          </a:p>
        </p:txBody>
      </p:sp>
      <p:sp>
        <p:nvSpPr>
          <p:cNvPr id="19" name="Text 17"/>
          <p:cNvSpPr/>
          <p:nvPr/>
        </p:nvSpPr>
        <p:spPr>
          <a:xfrm>
            <a:off x="9882426" y="4645819"/>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Instrucțiuni fonologice explicite</a:t>
            </a:r>
            <a:endParaRPr lang="en-US" sz="1650" dirty="0"/>
          </a:p>
        </p:txBody>
      </p:sp>
      <p:sp>
        <p:nvSpPr>
          <p:cNvPr id="20" name="Text 18"/>
          <p:cNvSpPr/>
          <p:nvPr/>
        </p:nvSpPr>
        <p:spPr>
          <a:xfrm>
            <a:off x="9882426" y="5059085"/>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Timp suplimentar pentru sarcini</a:t>
            </a:r>
            <a:endParaRPr lang="en-US" sz="1650" dirty="0"/>
          </a:p>
        </p:txBody>
      </p:sp>
      <p:sp>
        <p:nvSpPr>
          <p:cNvPr id="21" name="Text 19"/>
          <p:cNvSpPr/>
          <p:nvPr/>
        </p:nvSpPr>
        <p:spPr>
          <a:xfrm>
            <a:off x="9882426" y="5472351"/>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Materiale vizuale de sprijin</a:t>
            </a:r>
            <a:endParaRPr lang="en-US" sz="1650" dirty="0"/>
          </a:p>
        </p:txBody>
      </p:sp>
      <p:sp>
        <p:nvSpPr>
          <p:cNvPr id="22" name="Text 20"/>
          <p:cNvSpPr/>
          <p:nvPr/>
        </p:nvSpPr>
        <p:spPr>
          <a:xfrm>
            <a:off x="9882426" y="5885617"/>
            <a:ext cx="3771424"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00002E"/>
                </a:solidFill>
                <a:latin typeface="PT Sans" pitchFamily="34" charset="0"/>
                <a:ea typeface="PT Sans" pitchFamily="34" charset="-122"/>
                <a:cs typeface="PT Sans" pitchFamily="34" charset="-120"/>
              </a:rPr>
              <a:t>Tehnologii de asistență</a:t>
            </a:r>
            <a:endParaRPr lang="en-US" sz="16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9700" y="611267"/>
            <a:ext cx="6274475" cy="574119"/>
          </a:xfrm>
          <a:prstGeom prst="rect">
            <a:avLst/>
          </a:prstGeom>
          <a:noFill/>
          <a:ln/>
        </p:spPr>
        <p:txBody>
          <a:bodyPr wrap="none" lIns="0" tIns="0" rIns="0" bIns="0" rtlCol="0" anchor="t"/>
          <a:lstStyle/>
          <a:p>
            <a:pPr marL="0" indent="0" algn="l">
              <a:lnSpc>
                <a:spcPts val="4500"/>
              </a:lnSpc>
              <a:buNone/>
            </a:pPr>
            <a:r>
              <a:rPr lang="en-US" sz="3600" dirty="0">
                <a:solidFill>
                  <a:srgbClr val="00002E"/>
                </a:solidFill>
                <a:latin typeface="Nunito Semi Bold" pitchFamily="34" charset="0"/>
                <a:ea typeface="Nunito Semi Bold" pitchFamily="34" charset="-122"/>
                <a:cs typeface="Nunito Semi Bold" pitchFamily="34" charset="-120"/>
              </a:rPr>
              <a:t>ADHD: Înțelegere și Abordare</a:t>
            </a:r>
            <a:endParaRPr lang="en-US" sz="3600" dirty="0"/>
          </a:p>
        </p:txBody>
      </p:sp>
      <p:sp>
        <p:nvSpPr>
          <p:cNvPr id="4" name="Text 1"/>
          <p:cNvSpPr/>
          <p:nvPr/>
        </p:nvSpPr>
        <p:spPr>
          <a:xfrm>
            <a:off x="6169700" y="1478161"/>
            <a:ext cx="7777401" cy="1249680"/>
          </a:xfrm>
          <a:prstGeom prst="rect">
            <a:avLst/>
          </a:prstGeom>
          <a:noFill/>
          <a:ln/>
        </p:spPr>
        <p:txBody>
          <a:bodyPr wrap="square" lIns="0" tIns="0" rIns="0" bIns="0" rtlCol="0" anchor="t"/>
          <a:lstStyle/>
          <a:p>
            <a:pPr marL="0" indent="0" algn="l">
              <a:lnSpc>
                <a:spcPts val="2450"/>
              </a:lnSpc>
              <a:buNone/>
            </a:pPr>
            <a:r>
              <a:rPr lang="en-US" sz="1500" dirty="0">
                <a:solidFill>
                  <a:srgbClr val="00002E"/>
                </a:solidFill>
                <a:latin typeface="PT Sans" pitchFamily="34" charset="0"/>
                <a:ea typeface="PT Sans" pitchFamily="34" charset="-122"/>
                <a:cs typeface="PT Sans" pitchFamily="34" charset="-120"/>
              </a:rPr>
              <a:t>ADHD este o </a:t>
            </a:r>
            <a:r>
              <a:rPr lang="en-US" sz="1500" dirty="0" err="1">
                <a:solidFill>
                  <a:srgbClr val="00002E"/>
                </a:solidFill>
                <a:latin typeface="PT Sans" pitchFamily="34" charset="0"/>
                <a:ea typeface="PT Sans" pitchFamily="34" charset="-122"/>
                <a:cs typeface="PT Sans" pitchFamily="34" charset="-120"/>
              </a:rPr>
              <a:t>tulburare</a:t>
            </a:r>
            <a:r>
              <a:rPr lang="en-US" sz="1500" dirty="0">
                <a:solidFill>
                  <a:srgbClr val="00002E"/>
                </a:solidFill>
                <a:latin typeface="PT Sans" pitchFamily="34" charset="0"/>
                <a:ea typeface="PT Sans" pitchFamily="34" charset="-122"/>
                <a:cs typeface="PT Sans" pitchFamily="34" charset="-120"/>
              </a:rPr>
              <a:t> </a:t>
            </a:r>
            <a:r>
              <a:rPr lang="en-US" sz="1500" dirty="0" smtClean="0">
                <a:solidFill>
                  <a:srgbClr val="00002E"/>
                </a:solidFill>
                <a:latin typeface="PT Sans" pitchFamily="34" charset="0"/>
                <a:ea typeface="PT Sans" pitchFamily="34" charset="-122"/>
                <a:cs typeface="PT Sans" pitchFamily="34" charset="-120"/>
              </a:rPr>
              <a:t>de </a:t>
            </a:r>
            <a:r>
              <a:rPr lang="en-US" sz="1500" dirty="0" err="1" smtClean="0">
                <a:solidFill>
                  <a:srgbClr val="00002E"/>
                </a:solidFill>
                <a:latin typeface="PT Sans" pitchFamily="34" charset="0"/>
                <a:ea typeface="PT Sans" pitchFamily="34" charset="-122"/>
                <a:cs typeface="PT Sans" pitchFamily="34" charset="-120"/>
              </a:rPr>
              <a:t>neurodezvoltare</a:t>
            </a:r>
            <a:r>
              <a:rPr lang="en-US" sz="1500" dirty="0" smtClean="0">
                <a:solidFill>
                  <a:srgbClr val="00002E"/>
                </a:solidFill>
                <a:latin typeface="PT Sans" pitchFamily="34" charset="0"/>
                <a:ea typeface="PT Sans" pitchFamily="34" charset="-122"/>
                <a:cs typeface="PT Sans" pitchFamily="34" charset="-120"/>
              </a:rPr>
              <a:t> </a:t>
            </a:r>
            <a:r>
              <a:rPr lang="en-US" sz="1500" dirty="0" err="1" smtClean="0">
                <a:solidFill>
                  <a:srgbClr val="00002E"/>
                </a:solidFill>
                <a:latin typeface="PT Sans" pitchFamily="34" charset="0"/>
                <a:ea typeface="PT Sans" pitchFamily="34" charset="-122"/>
                <a:cs typeface="PT Sans" pitchFamily="34" charset="-120"/>
              </a:rPr>
              <a:t>caracterizată</a:t>
            </a:r>
            <a:r>
              <a:rPr lang="en-US" sz="1500" dirty="0" smtClean="0">
                <a:solidFill>
                  <a:srgbClr val="00002E"/>
                </a:solidFill>
                <a:latin typeface="PT Sans" pitchFamily="34" charset="0"/>
                <a:ea typeface="PT Sans" pitchFamily="34" charset="-122"/>
                <a:cs typeface="PT Sans" pitchFamily="34" charset="-120"/>
              </a:rPr>
              <a:t> </a:t>
            </a:r>
            <a:r>
              <a:rPr lang="en-US" sz="1500" dirty="0">
                <a:solidFill>
                  <a:srgbClr val="00002E"/>
                </a:solidFill>
                <a:latin typeface="PT Sans" pitchFamily="34" charset="0"/>
                <a:ea typeface="PT Sans" pitchFamily="34" charset="-122"/>
                <a:cs typeface="PT Sans" pitchFamily="34" charset="-120"/>
              </a:rPr>
              <a:t>prin tipare persistente de neatenție și/sau hiperactivitate-impulsivitate care interferează cu funcționarea sau dezvoltarea. Simptomele comune includ dificultăți în a sta liniștit, a aștepta rândul, a acorda atenție, agitație și a acționa impulsiv.</a:t>
            </a:r>
            <a:endParaRPr lang="en-US" sz="1500" dirty="0"/>
          </a:p>
        </p:txBody>
      </p:sp>
      <p:sp>
        <p:nvSpPr>
          <p:cNvPr id="5" name="Text 2"/>
          <p:cNvSpPr/>
          <p:nvPr/>
        </p:nvSpPr>
        <p:spPr>
          <a:xfrm>
            <a:off x="6169700" y="2947392"/>
            <a:ext cx="7777401" cy="937260"/>
          </a:xfrm>
          <a:prstGeom prst="rect">
            <a:avLst/>
          </a:prstGeom>
          <a:noFill/>
          <a:ln/>
        </p:spPr>
        <p:txBody>
          <a:bodyPr wrap="square" lIns="0" tIns="0" rIns="0" bIns="0" rtlCol="0" anchor="t"/>
          <a:lstStyle/>
          <a:p>
            <a:pPr marL="0" indent="0" algn="l">
              <a:lnSpc>
                <a:spcPts val="2450"/>
              </a:lnSpc>
              <a:buNone/>
            </a:pPr>
            <a:r>
              <a:rPr lang="en-US" sz="1500" dirty="0">
                <a:solidFill>
                  <a:srgbClr val="00002E"/>
                </a:solidFill>
                <a:latin typeface="PT Sans" pitchFamily="34" charset="0"/>
                <a:ea typeface="PT Sans" pitchFamily="34" charset="-122"/>
                <a:cs typeface="PT Sans" pitchFamily="34" charset="-120"/>
              </a:rPr>
              <a:t>Aceste simptome pot provoca suferință semnificativă și probleme acasă, la școală sau la locul de muncă și în relații. ADHD se prezintă în trei tipuri principale: prezentare predominant neatentă, prezentare predominant hiperactivă/impulsivă și prezentare combinată.</a:t>
            </a:r>
            <a:endParaRPr lang="en-US" sz="1500" dirty="0"/>
          </a:p>
        </p:txBody>
      </p:sp>
      <p:pic>
        <p:nvPicPr>
          <p:cNvPr id="6" name="Image 1" descr="preencoded.png"/>
          <p:cNvPicPr>
            <a:picLocks noChangeAspect="1"/>
          </p:cNvPicPr>
          <p:nvPr/>
        </p:nvPicPr>
        <p:blipFill>
          <a:blip r:embed="rId4"/>
          <a:stretch>
            <a:fillRect/>
          </a:stretch>
        </p:blipFill>
        <p:spPr>
          <a:xfrm>
            <a:off x="6169700" y="4104203"/>
            <a:ext cx="976074" cy="1171337"/>
          </a:xfrm>
          <a:prstGeom prst="rect">
            <a:avLst/>
          </a:prstGeom>
        </p:spPr>
      </p:pic>
      <p:sp>
        <p:nvSpPr>
          <p:cNvPr id="7" name="Text 3"/>
          <p:cNvSpPr/>
          <p:nvPr/>
        </p:nvSpPr>
        <p:spPr>
          <a:xfrm>
            <a:off x="7438549" y="4299347"/>
            <a:ext cx="2296835" cy="287060"/>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Prezentare Neatentă</a:t>
            </a:r>
            <a:endParaRPr lang="en-US" sz="1800" dirty="0"/>
          </a:p>
        </p:txBody>
      </p:sp>
      <p:sp>
        <p:nvSpPr>
          <p:cNvPr id="8" name="Text 4"/>
          <p:cNvSpPr/>
          <p:nvPr/>
        </p:nvSpPr>
        <p:spPr>
          <a:xfrm>
            <a:off x="7438549" y="4703445"/>
            <a:ext cx="6508552" cy="312420"/>
          </a:xfrm>
          <a:prstGeom prst="rect">
            <a:avLst/>
          </a:prstGeom>
          <a:noFill/>
          <a:ln/>
        </p:spPr>
        <p:txBody>
          <a:bodyPr wrap="none" lIns="0" tIns="0" rIns="0" bIns="0" rtlCol="0" anchor="t"/>
          <a:lstStyle/>
          <a:p>
            <a:pPr marL="0" indent="0" algn="l">
              <a:lnSpc>
                <a:spcPts val="2450"/>
              </a:lnSpc>
              <a:buNone/>
            </a:pPr>
            <a:r>
              <a:rPr lang="en-US" sz="1500" dirty="0">
                <a:solidFill>
                  <a:srgbClr val="00002E"/>
                </a:solidFill>
                <a:latin typeface="PT Sans" pitchFamily="34" charset="0"/>
                <a:ea typeface="PT Sans" pitchFamily="34" charset="-122"/>
                <a:cs typeface="PT Sans" pitchFamily="34" charset="-120"/>
              </a:rPr>
              <a:t>Dificultăți de concentrare și organizare</a:t>
            </a:r>
            <a:endParaRPr lang="en-US" sz="1500" dirty="0"/>
          </a:p>
        </p:txBody>
      </p:sp>
      <p:pic>
        <p:nvPicPr>
          <p:cNvPr id="9" name="Image 2" descr="preencoded.png"/>
          <p:cNvPicPr>
            <a:picLocks noChangeAspect="1"/>
          </p:cNvPicPr>
          <p:nvPr/>
        </p:nvPicPr>
        <p:blipFill>
          <a:blip r:embed="rId5"/>
          <a:stretch>
            <a:fillRect/>
          </a:stretch>
        </p:blipFill>
        <p:spPr>
          <a:xfrm>
            <a:off x="6169700" y="5275540"/>
            <a:ext cx="976074" cy="1171337"/>
          </a:xfrm>
          <a:prstGeom prst="rect">
            <a:avLst/>
          </a:prstGeom>
        </p:spPr>
      </p:pic>
      <p:sp>
        <p:nvSpPr>
          <p:cNvPr id="10" name="Text 5"/>
          <p:cNvSpPr/>
          <p:nvPr/>
        </p:nvSpPr>
        <p:spPr>
          <a:xfrm>
            <a:off x="7438549" y="5470684"/>
            <a:ext cx="3450669" cy="287060"/>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Prezentare Hiperactivă/Impulsivă</a:t>
            </a:r>
            <a:endParaRPr lang="en-US" sz="1800" dirty="0"/>
          </a:p>
        </p:txBody>
      </p:sp>
      <p:sp>
        <p:nvSpPr>
          <p:cNvPr id="11" name="Text 6"/>
          <p:cNvSpPr/>
          <p:nvPr/>
        </p:nvSpPr>
        <p:spPr>
          <a:xfrm>
            <a:off x="7438549" y="5874782"/>
            <a:ext cx="6508552" cy="312420"/>
          </a:xfrm>
          <a:prstGeom prst="rect">
            <a:avLst/>
          </a:prstGeom>
          <a:noFill/>
          <a:ln/>
        </p:spPr>
        <p:txBody>
          <a:bodyPr wrap="none" lIns="0" tIns="0" rIns="0" bIns="0" rtlCol="0" anchor="t"/>
          <a:lstStyle/>
          <a:p>
            <a:pPr marL="0" indent="0" algn="l">
              <a:lnSpc>
                <a:spcPts val="2450"/>
              </a:lnSpc>
              <a:buNone/>
            </a:pPr>
            <a:r>
              <a:rPr lang="en-US" sz="1500" dirty="0">
                <a:solidFill>
                  <a:srgbClr val="00002E"/>
                </a:solidFill>
                <a:latin typeface="PT Sans" pitchFamily="34" charset="0"/>
                <a:ea typeface="PT Sans" pitchFamily="34" charset="-122"/>
                <a:cs typeface="PT Sans" pitchFamily="34" charset="-120"/>
              </a:rPr>
              <a:t>Agitație și acțiuni impulsive</a:t>
            </a:r>
            <a:endParaRPr lang="en-US" sz="1500" dirty="0"/>
          </a:p>
        </p:txBody>
      </p:sp>
      <p:pic>
        <p:nvPicPr>
          <p:cNvPr id="12" name="Image 3" descr="preencoded.png"/>
          <p:cNvPicPr>
            <a:picLocks noChangeAspect="1"/>
          </p:cNvPicPr>
          <p:nvPr/>
        </p:nvPicPr>
        <p:blipFill>
          <a:blip r:embed="rId6"/>
          <a:stretch>
            <a:fillRect/>
          </a:stretch>
        </p:blipFill>
        <p:spPr>
          <a:xfrm>
            <a:off x="6169700" y="6446877"/>
            <a:ext cx="976074" cy="1171337"/>
          </a:xfrm>
          <a:prstGeom prst="rect">
            <a:avLst/>
          </a:prstGeom>
        </p:spPr>
      </p:pic>
      <p:sp>
        <p:nvSpPr>
          <p:cNvPr id="13" name="Text 7"/>
          <p:cNvSpPr/>
          <p:nvPr/>
        </p:nvSpPr>
        <p:spPr>
          <a:xfrm>
            <a:off x="7438549" y="6642021"/>
            <a:ext cx="2316718" cy="287060"/>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Prezentare Combinată</a:t>
            </a:r>
            <a:endParaRPr lang="en-US" sz="1800" dirty="0"/>
          </a:p>
        </p:txBody>
      </p:sp>
      <p:sp>
        <p:nvSpPr>
          <p:cNvPr id="14" name="Text 8"/>
          <p:cNvSpPr/>
          <p:nvPr/>
        </p:nvSpPr>
        <p:spPr>
          <a:xfrm>
            <a:off x="7438549" y="7046119"/>
            <a:ext cx="6508552" cy="312420"/>
          </a:xfrm>
          <a:prstGeom prst="rect">
            <a:avLst/>
          </a:prstGeom>
          <a:noFill/>
          <a:ln/>
        </p:spPr>
        <p:txBody>
          <a:bodyPr wrap="none" lIns="0" tIns="0" rIns="0" bIns="0" rtlCol="0" anchor="t"/>
          <a:lstStyle/>
          <a:p>
            <a:pPr marL="0" indent="0" algn="l">
              <a:lnSpc>
                <a:spcPts val="2450"/>
              </a:lnSpc>
              <a:buNone/>
            </a:pPr>
            <a:r>
              <a:rPr lang="en-US" sz="1500" dirty="0">
                <a:solidFill>
                  <a:srgbClr val="00002E"/>
                </a:solidFill>
                <a:latin typeface="PT Sans" pitchFamily="34" charset="0"/>
                <a:ea typeface="PT Sans" pitchFamily="34" charset="-122"/>
                <a:cs typeface="PT Sans" pitchFamily="34" charset="-120"/>
              </a:rPr>
              <a:t>Simptome din ambele categorii</a:t>
            </a:r>
            <a:endParaRPr lang="en-US" sz="1500" dirty="0"/>
          </a:p>
        </p:txBody>
      </p:sp>
      <p:sp>
        <p:nvSpPr>
          <p:cNvPr id="15" name="Rectangle 14"/>
          <p:cNvSpPr/>
          <p:nvPr/>
        </p:nvSpPr>
        <p:spPr>
          <a:xfrm>
            <a:off x="5128975" y="7583269"/>
            <a:ext cx="7315200" cy="646331"/>
          </a:xfrm>
          <a:prstGeom prst="rect">
            <a:avLst/>
          </a:prstGeom>
        </p:spPr>
        <p:txBody>
          <a:bodyPr>
            <a:spAutoFit/>
          </a:bodyPr>
          <a:lstStyle/>
          <a:p>
            <a:r>
              <a:rPr lang="en-US" dirty="0" smtClean="0"/>
              <a:t>https://www.youtube.com/watch?v=D6uGELObf_M&amp;ab_channel=HealthFocusToday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90801" y="542806"/>
            <a:ext cx="8665131" cy="580549"/>
          </a:xfrm>
          <a:prstGeom prst="rect">
            <a:avLst/>
          </a:prstGeom>
          <a:noFill/>
          <a:ln/>
        </p:spPr>
        <p:txBody>
          <a:bodyPr wrap="none" lIns="0" tIns="0" rIns="0" bIns="0" rtlCol="0" anchor="t"/>
          <a:lstStyle/>
          <a:p>
            <a:pPr>
              <a:lnSpc>
                <a:spcPts val="4550"/>
              </a:lnSpc>
            </a:pPr>
            <a:r>
              <a:rPr lang="en-US" sz="3650" dirty="0" err="1" smtClean="0">
                <a:solidFill>
                  <a:srgbClr val="00002E"/>
                </a:solidFill>
                <a:latin typeface="Nunito Semi Bold" pitchFamily="34" charset="0"/>
                <a:ea typeface="Nunito Semi Bold" pitchFamily="34" charset="-122"/>
                <a:cs typeface="Nunito Semi Bold" pitchFamily="34" charset="-120"/>
              </a:rPr>
              <a:t>Planul</a:t>
            </a:r>
            <a:r>
              <a:rPr lang="en-US" sz="3650" dirty="0" smtClean="0">
                <a:solidFill>
                  <a:srgbClr val="00002E"/>
                </a:solidFill>
                <a:latin typeface="Nunito Semi Bold" pitchFamily="34" charset="0"/>
                <a:ea typeface="Nunito Semi Bold" pitchFamily="34" charset="-122"/>
                <a:cs typeface="Nunito Semi Bold" pitchFamily="34" charset="-120"/>
              </a:rPr>
              <a:t> </a:t>
            </a:r>
            <a:r>
              <a:rPr lang="en-US" sz="3650" dirty="0" err="1" smtClean="0">
                <a:solidFill>
                  <a:srgbClr val="00002E"/>
                </a:solidFill>
                <a:latin typeface="Nunito Semi Bold" pitchFamily="34" charset="0"/>
                <a:ea typeface="Nunito Semi Bold" pitchFamily="34" charset="-122"/>
                <a:cs typeface="Nunito Semi Bold" pitchFamily="34" charset="-120"/>
              </a:rPr>
              <a:t>Educațional</a:t>
            </a:r>
            <a:r>
              <a:rPr lang="en-US" sz="3650" dirty="0" smtClean="0">
                <a:solidFill>
                  <a:srgbClr val="00002E"/>
                </a:solidFill>
                <a:latin typeface="Nunito Semi Bold" pitchFamily="34" charset="0"/>
                <a:ea typeface="Nunito Semi Bold" pitchFamily="34" charset="-122"/>
                <a:cs typeface="Nunito Semi Bold" pitchFamily="34" charset="-120"/>
              </a:rPr>
              <a:t> </a:t>
            </a:r>
            <a:r>
              <a:rPr lang="en-US" sz="3650" dirty="0" err="1" smtClean="0">
                <a:solidFill>
                  <a:srgbClr val="00002E"/>
                </a:solidFill>
                <a:latin typeface="Nunito Semi Bold" pitchFamily="34" charset="0"/>
                <a:ea typeface="Nunito Semi Bold" pitchFamily="34" charset="-122"/>
                <a:cs typeface="Nunito Semi Bold" pitchFamily="34" charset="-120"/>
              </a:rPr>
              <a:t>Individualizat</a:t>
            </a:r>
            <a:r>
              <a:rPr lang="en-US" sz="3650" dirty="0" smtClean="0">
                <a:solidFill>
                  <a:srgbClr val="00002E"/>
                </a:solidFill>
                <a:latin typeface="Nunito Semi Bold" pitchFamily="34" charset="0"/>
                <a:ea typeface="Nunito Semi Bold" pitchFamily="34" charset="-122"/>
                <a:cs typeface="Nunito Semi Bold" pitchFamily="34" charset="-120"/>
              </a:rPr>
              <a:t> (</a:t>
            </a:r>
            <a:r>
              <a:rPr lang="en-US" sz="4000" i="1" dirty="0" smtClean="0"/>
              <a:t>The Individual Education Plan </a:t>
            </a:r>
            <a:r>
              <a:rPr lang="en-US" sz="3650" dirty="0" smtClean="0">
                <a:solidFill>
                  <a:srgbClr val="00002E"/>
                </a:solidFill>
                <a:latin typeface="Nunito Semi Bold" pitchFamily="34" charset="0"/>
                <a:ea typeface="Nunito Semi Bold" pitchFamily="34" charset="-122"/>
                <a:cs typeface="Nunito Semi Bold" pitchFamily="34" charset="-120"/>
              </a:rPr>
              <a:t>)</a:t>
            </a:r>
            <a:endParaRPr lang="en-US" sz="3650" dirty="0"/>
          </a:p>
        </p:txBody>
      </p:sp>
      <p:sp>
        <p:nvSpPr>
          <p:cNvPr id="3" name="Text 1"/>
          <p:cNvSpPr/>
          <p:nvPr/>
        </p:nvSpPr>
        <p:spPr>
          <a:xfrm>
            <a:off x="690801" y="1518047"/>
            <a:ext cx="13248799" cy="631507"/>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Un </a:t>
            </a:r>
            <a:r>
              <a:rPr lang="en-US" sz="1550" dirty="0" smtClean="0">
                <a:solidFill>
                  <a:srgbClr val="00002E"/>
                </a:solidFill>
                <a:latin typeface="PT Sans" pitchFamily="34" charset="0"/>
                <a:ea typeface="PT Sans" pitchFamily="34" charset="-122"/>
                <a:cs typeface="PT Sans" pitchFamily="34" charset="-120"/>
              </a:rPr>
              <a:t>PEI </a:t>
            </a:r>
            <a:r>
              <a:rPr lang="en-US" sz="1550" dirty="0">
                <a:solidFill>
                  <a:srgbClr val="00002E"/>
                </a:solidFill>
                <a:latin typeface="PT Sans" pitchFamily="34" charset="0"/>
                <a:ea typeface="PT Sans" pitchFamily="34" charset="-122"/>
                <a:cs typeface="PT Sans" pitchFamily="34" charset="-120"/>
              </a:rPr>
              <a:t>este un document obligatoriu din punct de vedere legal care prezintă nevoile educaționale specifice ale unui elev și planul de abordare a </a:t>
            </a:r>
            <a:r>
              <a:rPr lang="en-US" sz="1550" dirty="0" err="1">
                <a:solidFill>
                  <a:srgbClr val="00002E"/>
                </a:solidFill>
                <a:latin typeface="PT Sans" pitchFamily="34" charset="0"/>
                <a:ea typeface="PT Sans" pitchFamily="34" charset="-122"/>
                <a:cs typeface="PT Sans" pitchFamily="34" charset="-120"/>
              </a:rPr>
              <a:t>acestor</a:t>
            </a:r>
            <a:r>
              <a:rPr lang="en-US" sz="1550" dirty="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nevoi</a:t>
            </a:r>
            <a:r>
              <a:rPr lang="en-US" sz="1550" dirty="0" smtClean="0">
                <a:solidFill>
                  <a:srgbClr val="00002E"/>
                </a:solidFill>
                <a:latin typeface="PT Sans" pitchFamily="34" charset="0"/>
                <a:ea typeface="PT Sans" pitchFamily="34" charset="-122"/>
                <a:cs typeface="PT Sans" pitchFamily="34" charset="-120"/>
              </a:rPr>
              <a:t>;  PEI </a:t>
            </a:r>
            <a:r>
              <a:rPr lang="en-US" sz="1550" dirty="0" err="1" smtClean="0">
                <a:solidFill>
                  <a:srgbClr val="00002E"/>
                </a:solidFill>
                <a:latin typeface="PT Sans" pitchFamily="34" charset="0"/>
                <a:ea typeface="PT Sans" pitchFamily="34" charset="-122"/>
                <a:cs typeface="PT Sans" pitchFamily="34" charset="-120"/>
              </a:rPr>
              <a:t>este</a:t>
            </a:r>
            <a:r>
              <a:rPr lang="en-US" sz="1550" dirty="0" smtClean="0">
                <a:solidFill>
                  <a:srgbClr val="00002E"/>
                </a:solidFill>
                <a:latin typeface="PT Sans" pitchFamily="34" charset="0"/>
                <a:ea typeface="PT Sans" pitchFamily="34" charset="-122"/>
                <a:cs typeface="PT Sans" pitchFamily="34" charset="-120"/>
              </a:rPr>
              <a:t> un instrument de </a:t>
            </a:r>
            <a:r>
              <a:rPr lang="en-US" sz="1550" dirty="0" err="1" smtClean="0">
                <a:solidFill>
                  <a:srgbClr val="00002E"/>
                </a:solidFill>
                <a:latin typeface="PT Sans" pitchFamily="34" charset="0"/>
                <a:ea typeface="PT Sans" pitchFamily="34" charset="-122"/>
                <a:cs typeface="PT Sans" pitchFamily="34" charset="-120"/>
              </a:rPr>
              <a:t>organizare</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si</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realizare</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coordonata</a:t>
            </a:r>
            <a:r>
              <a:rPr lang="en-US" sz="1550" dirty="0" smtClean="0">
                <a:solidFill>
                  <a:srgbClr val="00002E"/>
                </a:solidFill>
                <a:latin typeface="PT Sans" pitchFamily="34" charset="0"/>
                <a:ea typeface="PT Sans" pitchFamily="34" charset="-122"/>
                <a:cs typeface="PT Sans" pitchFamily="34" charset="-120"/>
              </a:rPr>
              <a:t> , </a:t>
            </a:r>
            <a:r>
              <a:rPr lang="en-US" sz="1550" dirty="0" err="1" smtClean="0">
                <a:solidFill>
                  <a:srgbClr val="00002E"/>
                </a:solidFill>
                <a:latin typeface="PT Sans" pitchFamily="34" charset="0"/>
                <a:ea typeface="PT Sans" pitchFamily="34" charset="-122"/>
                <a:cs typeface="PT Sans" pitchFamily="34" charset="-120"/>
              </a:rPr>
              <a:t>coerenta</a:t>
            </a:r>
            <a:r>
              <a:rPr lang="en-US" sz="1550" dirty="0" smtClean="0">
                <a:solidFill>
                  <a:srgbClr val="00002E"/>
                </a:solidFill>
                <a:latin typeface="PT Sans" pitchFamily="34" charset="0"/>
                <a:ea typeface="PT Sans" pitchFamily="34" charset="-122"/>
                <a:cs typeface="PT Sans" pitchFamily="34" charset="-120"/>
              </a:rPr>
              <a:t> a </a:t>
            </a:r>
            <a:r>
              <a:rPr lang="en-US" sz="1550" dirty="0" err="1" smtClean="0">
                <a:solidFill>
                  <a:srgbClr val="00002E"/>
                </a:solidFill>
                <a:latin typeface="PT Sans" pitchFamily="34" charset="0"/>
                <a:ea typeface="PT Sans" pitchFamily="34" charset="-122"/>
                <a:cs typeface="PT Sans" pitchFamily="34" charset="-120"/>
              </a:rPr>
              <a:t>procesului</a:t>
            </a:r>
            <a:r>
              <a:rPr lang="en-US" sz="1550" dirty="0" smtClean="0">
                <a:solidFill>
                  <a:srgbClr val="00002E"/>
                </a:solidFill>
                <a:latin typeface="PT Sans" pitchFamily="34" charset="0"/>
                <a:ea typeface="PT Sans" pitchFamily="34" charset="-122"/>
                <a:cs typeface="PT Sans" pitchFamily="34" charset="-120"/>
              </a:rPr>
              <a:t> educational </a:t>
            </a:r>
            <a:r>
              <a:rPr lang="en-US" sz="1550" dirty="0" err="1" smtClean="0">
                <a:solidFill>
                  <a:srgbClr val="00002E"/>
                </a:solidFill>
                <a:latin typeface="PT Sans" pitchFamily="34" charset="0"/>
                <a:ea typeface="PT Sans" pitchFamily="34" charset="-122"/>
                <a:cs typeface="PT Sans" pitchFamily="34" charset="-120"/>
              </a:rPr>
              <a:t>pentru</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copilul</a:t>
            </a:r>
            <a:r>
              <a:rPr lang="en-US" sz="1550" dirty="0" smtClean="0">
                <a:solidFill>
                  <a:srgbClr val="00002E"/>
                </a:solidFill>
                <a:latin typeface="PT Sans" pitchFamily="34" charset="0"/>
                <a:ea typeface="PT Sans" pitchFamily="34" charset="-122"/>
                <a:cs typeface="PT Sans" pitchFamily="34" charset="-120"/>
              </a:rPr>
              <a:t> cu </a:t>
            </a:r>
            <a:r>
              <a:rPr lang="en-US" sz="1550" dirty="0" err="1" smtClean="0">
                <a:solidFill>
                  <a:srgbClr val="00002E"/>
                </a:solidFill>
                <a:latin typeface="PT Sans" pitchFamily="34" charset="0"/>
                <a:ea typeface="PT Sans" pitchFamily="34" charset="-122"/>
                <a:cs typeface="PT Sans" pitchFamily="34" charset="-120"/>
              </a:rPr>
              <a:t>cerinte</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educationale</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speciale</a:t>
            </a:r>
            <a:r>
              <a:rPr lang="en-US" sz="1550" dirty="0" smtClean="0">
                <a:solidFill>
                  <a:srgbClr val="00002E"/>
                </a:solidFill>
                <a:latin typeface="PT Sans" pitchFamily="34" charset="0"/>
                <a:ea typeface="PT Sans" pitchFamily="34" charset="-122"/>
                <a:cs typeface="PT Sans" pitchFamily="34" charset="-120"/>
              </a:rPr>
              <a:t> (CES) </a:t>
            </a:r>
            <a:r>
              <a:rPr lang="en-US" sz="1550" dirty="0" smtClean="0">
                <a:solidFill>
                  <a:srgbClr val="00002E"/>
                </a:solidFill>
                <a:latin typeface="PT Sans" pitchFamily="34" charset="0"/>
                <a:ea typeface="PT Sans" pitchFamily="34" charset="-122"/>
                <a:cs typeface="PT Sans" pitchFamily="34" charset="-120"/>
              </a:rPr>
              <a:t>PEI</a:t>
            </a:r>
            <a:r>
              <a:rPr lang="en-US" sz="1550" dirty="0" smtClean="0">
                <a:solidFill>
                  <a:srgbClr val="00002E"/>
                </a:solidFill>
                <a:latin typeface="PT Sans" pitchFamily="34" charset="0"/>
                <a:ea typeface="PT Sans" pitchFamily="34" charset="-122"/>
                <a:cs typeface="PT Sans" pitchFamily="34" charset="-120"/>
              </a:rPr>
              <a:t>-</a:t>
            </a:r>
            <a:r>
              <a:rPr lang="en-US" sz="1550" dirty="0" err="1" smtClean="0">
                <a:solidFill>
                  <a:srgbClr val="00002E"/>
                </a:solidFill>
                <a:latin typeface="PT Sans" pitchFamily="34" charset="0"/>
                <a:ea typeface="PT Sans" pitchFamily="34" charset="-122"/>
                <a:cs typeface="PT Sans" pitchFamily="34" charset="-120"/>
              </a:rPr>
              <a:t>urile</a:t>
            </a:r>
            <a:r>
              <a:rPr lang="en-US" sz="1550" dirty="0" smtClean="0">
                <a:solidFill>
                  <a:srgbClr val="00002E"/>
                </a:solidFill>
                <a:latin typeface="PT Sans" pitchFamily="34" charset="0"/>
                <a:ea typeface="PT Sans" pitchFamily="34" charset="-122"/>
                <a:cs typeface="PT Sans" pitchFamily="34" charset="-120"/>
              </a:rPr>
              <a:t> </a:t>
            </a:r>
            <a:r>
              <a:rPr lang="en-US" sz="1550" dirty="0">
                <a:solidFill>
                  <a:srgbClr val="00002E"/>
                </a:solidFill>
                <a:latin typeface="PT Sans" pitchFamily="34" charset="0"/>
                <a:ea typeface="PT Sans" pitchFamily="34" charset="-122"/>
                <a:cs typeface="PT Sans" pitchFamily="34" charset="-120"/>
              </a:rPr>
              <a:t>sunt personalizate, centrate pe elev și includ obiective măsurabile, ținte, metode și strategii de predare specifice.</a:t>
            </a:r>
            <a:endParaRPr lang="en-US" sz="1550" dirty="0"/>
          </a:p>
        </p:txBody>
      </p:sp>
      <p:sp>
        <p:nvSpPr>
          <p:cNvPr id="4" name="Text 2"/>
          <p:cNvSpPr/>
          <p:nvPr/>
        </p:nvSpPr>
        <p:spPr>
          <a:xfrm>
            <a:off x="690801" y="2593658"/>
            <a:ext cx="13248799" cy="631507"/>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Acestea sunt dezvoltate în colaborare cu părinții, elevii și profesioniștii școlari. Scopul principal al </a:t>
            </a:r>
            <a:r>
              <a:rPr lang="en-US" sz="1550" dirty="0" smtClean="0">
                <a:solidFill>
                  <a:srgbClr val="00002E"/>
                </a:solidFill>
                <a:latin typeface="PT Sans" pitchFamily="34" charset="0"/>
                <a:ea typeface="PT Sans" pitchFamily="34" charset="-122"/>
                <a:cs typeface="PT Sans" pitchFamily="34" charset="-120"/>
              </a:rPr>
              <a:t>PEI-</a:t>
            </a:r>
            <a:r>
              <a:rPr lang="en-US" sz="1550" dirty="0" err="1" smtClean="0">
                <a:solidFill>
                  <a:srgbClr val="00002E"/>
                </a:solidFill>
                <a:latin typeface="PT Sans" pitchFamily="34" charset="0"/>
                <a:ea typeface="PT Sans" pitchFamily="34" charset="-122"/>
                <a:cs typeface="PT Sans" pitchFamily="34" charset="-120"/>
              </a:rPr>
              <a:t>ului</a:t>
            </a:r>
            <a:r>
              <a:rPr lang="en-US" sz="1550" dirty="0" smtClean="0">
                <a:solidFill>
                  <a:srgbClr val="00002E"/>
                </a:solidFill>
                <a:latin typeface="PT Sans" pitchFamily="34" charset="0"/>
                <a:ea typeface="PT Sans" pitchFamily="34" charset="-122"/>
                <a:cs typeface="PT Sans" pitchFamily="34" charset="-120"/>
              </a:rPr>
              <a:t> </a:t>
            </a:r>
            <a:r>
              <a:rPr lang="en-US" sz="1550" dirty="0">
                <a:solidFill>
                  <a:srgbClr val="00002E"/>
                </a:solidFill>
                <a:latin typeface="PT Sans" pitchFamily="34" charset="0"/>
                <a:ea typeface="PT Sans" pitchFamily="34" charset="-122"/>
                <a:cs typeface="PT Sans" pitchFamily="34" charset="-120"/>
              </a:rPr>
              <a:t>este de a sublinia nevoile particulare ale elevilor și de a stabili modalitățile concrete de a-i instrui, asigurând astfel progresul educațional.</a:t>
            </a:r>
            <a:endParaRPr lang="en-US" sz="1550" dirty="0"/>
          </a:p>
        </p:txBody>
      </p:sp>
      <p:sp>
        <p:nvSpPr>
          <p:cNvPr id="5" name="Text 3"/>
          <p:cNvSpPr/>
          <p:nvPr/>
        </p:nvSpPr>
        <p:spPr>
          <a:xfrm>
            <a:off x="2349698" y="3948232"/>
            <a:ext cx="2351008" cy="290155"/>
          </a:xfrm>
          <a:prstGeom prst="rect">
            <a:avLst/>
          </a:prstGeom>
          <a:noFill/>
          <a:ln/>
        </p:spPr>
        <p:txBody>
          <a:bodyPr wrap="none" lIns="0" tIns="0" rIns="0" bIns="0" rtlCol="0" anchor="t"/>
          <a:lstStyle/>
          <a:p>
            <a:pPr marL="0" indent="0" algn="r">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Stabilirea Obiectivelor</a:t>
            </a:r>
            <a:endParaRPr lang="en-US" sz="1800" dirty="0"/>
          </a:p>
        </p:txBody>
      </p:sp>
      <p:sp>
        <p:nvSpPr>
          <p:cNvPr id="6" name="Text 4"/>
          <p:cNvSpPr/>
          <p:nvPr/>
        </p:nvSpPr>
        <p:spPr>
          <a:xfrm>
            <a:off x="690801" y="4356735"/>
            <a:ext cx="4009906" cy="315754"/>
          </a:xfrm>
          <a:prstGeom prst="rect">
            <a:avLst/>
          </a:prstGeom>
          <a:noFill/>
          <a:ln/>
        </p:spPr>
        <p:txBody>
          <a:bodyPr wrap="none" lIns="0" tIns="0" rIns="0" bIns="0" rtlCol="0" anchor="t"/>
          <a:lstStyle/>
          <a:p>
            <a:pPr marL="0" indent="0" algn="r">
              <a:lnSpc>
                <a:spcPts val="2450"/>
              </a:lnSpc>
              <a:buNone/>
            </a:pPr>
            <a:r>
              <a:rPr lang="en-US" sz="1550" dirty="0">
                <a:solidFill>
                  <a:srgbClr val="00002E"/>
                </a:solidFill>
                <a:latin typeface="PT Sans" pitchFamily="34" charset="0"/>
                <a:ea typeface="PT Sans" pitchFamily="34" charset="-122"/>
                <a:cs typeface="PT Sans" pitchFamily="34" charset="-120"/>
              </a:rPr>
              <a:t>Definirea țintelor măsurabile și realiste</a:t>
            </a:r>
            <a:endParaRPr lang="en-US" sz="1550" dirty="0"/>
          </a:p>
        </p:txBody>
      </p:sp>
      <p:pic>
        <p:nvPicPr>
          <p:cNvPr id="7" name="Image 0" descr="preencoded.png"/>
          <p:cNvPicPr>
            <a:picLocks noChangeAspect="1"/>
          </p:cNvPicPr>
          <p:nvPr/>
        </p:nvPicPr>
        <p:blipFill>
          <a:blip r:embed="rId3"/>
          <a:stretch>
            <a:fillRect/>
          </a:stretch>
        </p:blipFill>
        <p:spPr>
          <a:xfrm>
            <a:off x="4996696" y="3225165"/>
            <a:ext cx="4637008" cy="4637008"/>
          </a:xfrm>
          <a:prstGeom prst="rect">
            <a:avLst/>
          </a:prstGeom>
        </p:spPr>
      </p:pic>
      <p:pic>
        <p:nvPicPr>
          <p:cNvPr id="8" name="Image 1" descr="preencoded.png"/>
          <p:cNvPicPr>
            <a:picLocks noChangeAspect="1"/>
          </p:cNvPicPr>
          <p:nvPr/>
        </p:nvPicPr>
        <p:blipFill>
          <a:blip r:embed="rId4"/>
          <a:stretch>
            <a:fillRect/>
          </a:stretch>
        </p:blipFill>
        <p:spPr>
          <a:xfrm>
            <a:off x="6234351" y="4031218"/>
            <a:ext cx="295275" cy="369094"/>
          </a:xfrm>
          <a:prstGeom prst="rect">
            <a:avLst/>
          </a:prstGeom>
        </p:spPr>
      </p:pic>
      <p:sp>
        <p:nvSpPr>
          <p:cNvPr id="9" name="Text 5"/>
          <p:cNvSpPr/>
          <p:nvPr/>
        </p:nvSpPr>
        <p:spPr>
          <a:xfrm>
            <a:off x="9929693" y="3948232"/>
            <a:ext cx="2513767" cy="290155"/>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Dezvoltarea Strategiilor</a:t>
            </a:r>
            <a:endParaRPr lang="en-US" sz="1800" dirty="0"/>
          </a:p>
        </p:txBody>
      </p:sp>
      <p:sp>
        <p:nvSpPr>
          <p:cNvPr id="10" name="Text 6"/>
          <p:cNvSpPr/>
          <p:nvPr/>
        </p:nvSpPr>
        <p:spPr>
          <a:xfrm>
            <a:off x="9929693" y="4356735"/>
            <a:ext cx="4009906" cy="315754"/>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Identificarea metodelor și resurselor necesare</a:t>
            </a:r>
            <a:endParaRPr lang="en-US" sz="1550" dirty="0"/>
          </a:p>
        </p:txBody>
      </p:sp>
      <p:pic>
        <p:nvPicPr>
          <p:cNvPr id="11" name="Image 2" descr="preencoded.png"/>
          <p:cNvPicPr>
            <a:picLocks noChangeAspect="1"/>
          </p:cNvPicPr>
          <p:nvPr/>
        </p:nvPicPr>
        <p:blipFill>
          <a:blip r:embed="rId5"/>
          <a:stretch>
            <a:fillRect/>
          </a:stretch>
        </p:blipFill>
        <p:spPr>
          <a:xfrm>
            <a:off x="4996696" y="3225165"/>
            <a:ext cx="4637008" cy="4637008"/>
          </a:xfrm>
          <a:prstGeom prst="rect">
            <a:avLst/>
          </a:prstGeom>
        </p:spPr>
      </p:pic>
      <p:pic>
        <p:nvPicPr>
          <p:cNvPr id="12" name="Image 3" descr="preencoded.png"/>
          <p:cNvPicPr>
            <a:picLocks noChangeAspect="1"/>
          </p:cNvPicPr>
          <p:nvPr/>
        </p:nvPicPr>
        <p:blipFill>
          <a:blip r:embed="rId6"/>
          <a:stretch>
            <a:fillRect/>
          </a:stretch>
        </p:blipFill>
        <p:spPr>
          <a:xfrm>
            <a:off x="8495348" y="4425910"/>
            <a:ext cx="295275" cy="369094"/>
          </a:xfrm>
          <a:prstGeom prst="rect">
            <a:avLst/>
          </a:prstGeom>
        </p:spPr>
      </p:pic>
      <p:sp>
        <p:nvSpPr>
          <p:cNvPr id="13" name="Text 7"/>
          <p:cNvSpPr/>
          <p:nvPr/>
        </p:nvSpPr>
        <p:spPr>
          <a:xfrm>
            <a:off x="9929693" y="6414730"/>
            <a:ext cx="2322195" cy="290155"/>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Implementare</a:t>
            </a:r>
            <a:endParaRPr lang="en-US" sz="1800" dirty="0"/>
          </a:p>
        </p:txBody>
      </p:sp>
      <p:sp>
        <p:nvSpPr>
          <p:cNvPr id="14" name="Text 8"/>
          <p:cNvSpPr/>
          <p:nvPr/>
        </p:nvSpPr>
        <p:spPr>
          <a:xfrm>
            <a:off x="9929693" y="6823234"/>
            <a:ext cx="4009906" cy="315754"/>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Aplicarea planului în mediul educațional</a:t>
            </a:r>
            <a:endParaRPr lang="en-US" sz="1550" dirty="0"/>
          </a:p>
        </p:txBody>
      </p:sp>
      <p:pic>
        <p:nvPicPr>
          <p:cNvPr id="15" name="Image 4" descr="preencoded.png"/>
          <p:cNvPicPr>
            <a:picLocks noChangeAspect="1"/>
          </p:cNvPicPr>
          <p:nvPr/>
        </p:nvPicPr>
        <p:blipFill>
          <a:blip r:embed="rId7"/>
          <a:stretch>
            <a:fillRect/>
          </a:stretch>
        </p:blipFill>
        <p:spPr>
          <a:xfrm>
            <a:off x="4996696" y="3225165"/>
            <a:ext cx="4637008" cy="4637008"/>
          </a:xfrm>
          <a:prstGeom prst="rect">
            <a:avLst/>
          </a:prstGeom>
        </p:spPr>
      </p:pic>
      <p:pic>
        <p:nvPicPr>
          <p:cNvPr id="16" name="Image 5" descr="preencoded.png"/>
          <p:cNvPicPr>
            <a:picLocks noChangeAspect="1"/>
          </p:cNvPicPr>
          <p:nvPr/>
        </p:nvPicPr>
        <p:blipFill>
          <a:blip r:embed="rId8"/>
          <a:stretch>
            <a:fillRect/>
          </a:stretch>
        </p:blipFill>
        <p:spPr>
          <a:xfrm>
            <a:off x="8100655" y="6686907"/>
            <a:ext cx="295275" cy="369094"/>
          </a:xfrm>
          <a:prstGeom prst="rect">
            <a:avLst/>
          </a:prstGeom>
        </p:spPr>
      </p:pic>
      <p:sp>
        <p:nvSpPr>
          <p:cNvPr id="17" name="Text 9"/>
          <p:cNvSpPr/>
          <p:nvPr/>
        </p:nvSpPr>
        <p:spPr>
          <a:xfrm>
            <a:off x="2378512" y="6414730"/>
            <a:ext cx="2322195" cy="290155"/>
          </a:xfrm>
          <a:prstGeom prst="rect">
            <a:avLst/>
          </a:prstGeom>
          <a:noFill/>
          <a:ln/>
        </p:spPr>
        <p:txBody>
          <a:bodyPr wrap="none" lIns="0" tIns="0" rIns="0" bIns="0" rtlCol="0" anchor="t"/>
          <a:lstStyle/>
          <a:p>
            <a:pPr marL="0" indent="0" algn="r">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Evaluare și Revizuire</a:t>
            </a:r>
            <a:endParaRPr lang="en-US" sz="1800" dirty="0"/>
          </a:p>
        </p:txBody>
      </p:sp>
      <p:sp>
        <p:nvSpPr>
          <p:cNvPr id="18" name="Text 10"/>
          <p:cNvSpPr/>
          <p:nvPr/>
        </p:nvSpPr>
        <p:spPr>
          <a:xfrm>
            <a:off x="690801" y="6823234"/>
            <a:ext cx="4009906" cy="315754"/>
          </a:xfrm>
          <a:prstGeom prst="rect">
            <a:avLst/>
          </a:prstGeom>
          <a:noFill/>
          <a:ln/>
        </p:spPr>
        <p:txBody>
          <a:bodyPr wrap="none" lIns="0" tIns="0" rIns="0" bIns="0" rtlCol="0" anchor="t"/>
          <a:lstStyle/>
          <a:p>
            <a:pPr marL="0" indent="0" algn="r">
              <a:lnSpc>
                <a:spcPts val="2450"/>
              </a:lnSpc>
              <a:buNone/>
            </a:pPr>
            <a:r>
              <a:rPr lang="en-US" sz="1550" dirty="0">
                <a:solidFill>
                  <a:srgbClr val="00002E"/>
                </a:solidFill>
                <a:latin typeface="PT Sans" pitchFamily="34" charset="0"/>
                <a:ea typeface="PT Sans" pitchFamily="34" charset="-122"/>
                <a:cs typeface="PT Sans" pitchFamily="34" charset="-120"/>
              </a:rPr>
              <a:t>Monitorizarea progresului și ajustarea planului</a:t>
            </a:r>
            <a:endParaRPr lang="en-US" sz="1550" dirty="0"/>
          </a:p>
        </p:txBody>
      </p:sp>
      <p:pic>
        <p:nvPicPr>
          <p:cNvPr id="19" name="Image 6" descr="preencoded.png"/>
          <p:cNvPicPr>
            <a:picLocks noChangeAspect="1"/>
          </p:cNvPicPr>
          <p:nvPr/>
        </p:nvPicPr>
        <p:blipFill>
          <a:blip r:embed="rId9"/>
          <a:stretch>
            <a:fillRect/>
          </a:stretch>
        </p:blipFill>
        <p:spPr>
          <a:xfrm>
            <a:off x="4996696" y="3225165"/>
            <a:ext cx="4637008" cy="4637008"/>
          </a:xfrm>
          <a:prstGeom prst="rect">
            <a:avLst/>
          </a:prstGeom>
        </p:spPr>
      </p:pic>
      <p:sp>
        <p:nvSpPr>
          <p:cNvPr id="20" name="Text 11"/>
          <p:cNvSpPr/>
          <p:nvPr/>
        </p:nvSpPr>
        <p:spPr>
          <a:xfrm>
            <a:off x="5839658" y="6292215"/>
            <a:ext cx="295275" cy="369094"/>
          </a:xfrm>
          <a:prstGeom prst="rect">
            <a:avLst/>
          </a:prstGeom>
          <a:noFill/>
          <a:ln/>
        </p:spPr>
        <p:txBody>
          <a:bodyPr wrap="none" lIns="0" tIns="0" rIns="0" bIns="0" rtlCol="0" anchor="t"/>
          <a:lstStyle/>
          <a:p>
            <a:pPr marL="0" indent="0" algn="l">
              <a:lnSpc>
                <a:spcPts val="3700"/>
              </a:lnSpc>
              <a:buNone/>
            </a:pPr>
            <a:r>
              <a:rPr lang="en-US" sz="2300" dirty="0">
                <a:solidFill>
                  <a:srgbClr val="00002E"/>
                </a:solidFill>
                <a:latin typeface="Nunito Semi Bold" pitchFamily="34" charset="0"/>
                <a:ea typeface="Nunito Semi Bold" pitchFamily="34" charset="-122"/>
                <a:cs typeface="Nunito Semi Bold" pitchFamily="34" charset="-120"/>
              </a:rPr>
              <a:t>4</a:t>
            </a:r>
            <a:endParaRPr lang="en-US" sz="23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3297" y="522208"/>
            <a:ext cx="7817406" cy="1114663"/>
          </a:xfrm>
          <a:prstGeom prst="rect">
            <a:avLst/>
          </a:prstGeom>
          <a:noFill/>
          <a:ln/>
        </p:spPr>
        <p:txBody>
          <a:bodyPr wrap="square" lIns="0" tIns="0" rIns="0" bIns="0" rtlCol="0" anchor="t"/>
          <a:lstStyle/>
          <a:p>
            <a:pPr marL="0" indent="0" algn="l">
              <a:lnSpc>
                <a:spcPts val="4350"/>
              </a:lnSpc>
              <a:buNone/>
            </a:pPr>
            <a:r>
              <a:rPr lang="en-US" sz="3500" dirty="0">
                <a:solidFill>
                  <a:srgbClr val="00002E"/>
                </a:solidFill>
                <a:latin typeface="Nunito Semi Bold" pitchFamily="34" charset="0"/>
                <a:ea typeface="Nunito Semi Bold" pitchFamily="34" charset="-122"/>
                <a:cs typeface="Nunito Semi Bold" pitchFamily="34" charset="-120"/>
              </a:rPr>
              <a:t>Implicarea Părinților în Educația Incluzivă</a:t>
            </a:r>
            <a:endParaRPr lang="en-US" sz="3500" dirty="0"/>
          </a:p>
        </p:txBody>
      </p:sp>
      <p:sp>
        <p:nvSpPr>
          <p:cNvPr id="4" name="Text 1"/>
          <p:cNvSpPr/>
          <p:nvPr/>
        </p:nvSpPr>
        <p:spPr>
          <a:xfrm>
            <a:off x="663297" y="1921073"/>
            <a:ext cx="7817406" cy="909757"/>
          </a:xfrm>
          <a:prstGeom prst="rect">
            <a:avLst/>
          </a:prstGeom>
          <a:noFill/>
          <a:ln/>
        </p:spPr>
        <p:txBody>
          <a:bodyPr wrap="squar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Implicarea părinților este crucială pentru succesul elevilor cu nevoi speciale. Părinții oferă perspective valoroase asupra punctelor forte, nevoilor și stilurilor de învățare ale copilului lor, contribuind semnificativ la procesul educațional.</a:t>
            </a:r>
            <a:endParaRPr lang="en-US" sz="1450" dirty="0"/>
          </a:p>
        </p:txBody>
      </p:sp>
      <p:sp>
        <p:nvSpPr>
          <p:cNvPr id="5" name="Text 2"/>
          <p:cNvSpPr/>
          <p:nvPr/>
        </p:nvSpPr>
        <p:spPr>
          <a:xfrm>
            <a:off x="663297" y="3043952"/>
            <a:ext cx="7817406" cy="909757"/>
          </a:xfrm>
          <a:prstGeom prst="rect">
            <a:avLst/>
          </a:prstGeom>
          <a:noFill/>
          <a:ln/>
        </p:spPr>
        <p:txBody>
          <a:bodyPr wrap="squar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Cursul prezintă drepturile și responsabilitățile părinților în procesul educațional special, </a:t>
            </a:r>
            <a:r>
              <a:rPr lang="en-US" sz="1450" dirty="0" err="1">
                <a:solidFill>
                  <a:srgbClr val="00002E"/>
                </a:solidFill>
                <a:latin typeface="PT Sans" pitchFamily="34" charset="0"/>
                <a:ea typeface="PT Sans" pitchFamily="34" charset="-122"/>
                <a:cs typeface="PT Sans" pitchFamily="34" charset="-120"/>
              </a:rPr>
              <a:t>inclusiv</a:t>
            </a:r>
            <a:r>
              <a:rPr lang="en-US" sz="1450" dirty="0">
                <a:solidFill>
                  <a:srgbClr val="00002E"/>
                </a:solidFill>
                <a:latin typeface="PT Sans" pitchFamily="34" charset="0"/>
                <a:ea typeface="PT Sans" pitchFamily="34" charset="-122"/>
                <a:cs typeface="PT Sans" pitchFamily="34" charset="-120"/>
              </a:rPr>
              <a:t> </a:t>
            </a:r>
            <a:r>
              <a:rPr lang="en-US" sz="1450" dirty="0" err="1" smtClean="0">
                <a:solidFill>
                  <a:srgbClr val="00002E"/>
                </a:solidFill>
                <a:latin typeface="PT Sans" pitchFamily="34" charset="0"/>
                <a:ea typeface="PT Sans" pitchFamily="34" charset="-122"/>
                <a:cs typeface="PT Sans" pitchFamily="34" charset="-120"/>
              </a:rPr>
              <a:t>dreptul</a:t>
            </a:r>
            <a:r>
              <a:rPr lang="en-US" sz="1450" dirty="0" smtClean="0">
                <a:solidFill>
                  <a:srgbClr val="00002E"/>
                </a:solidFill>
                <a:latin typeface="PT Sans" pitchFamily="34" charset="0"/>
                <a:ea typeface="PT Sans" pitchFamily="34" charset="-122"/>
                <a:cs typeface="PT Sans" pitchFamily="34" charset="-120"/>
              </a:rPr>
              <a:t> </a:t>
            </a:r>
            <a:r>
              <a:rPr lang="en-US" sz="1450" dirty="0" err="1" smtClean="0">
                <a:solidFill>
                  <a:srgbClr val="00002E"/>
                </a:solidFill>
                <a:latin typeface="PT Sans" pitchFamily="34" charset="0"/>
                <a:ea typeface="PT Sans" pitchFamily="34" charset="-122"/>
                <a:cs typeface="PT Sans" pitchFamily="34" charset="-120"/>
              </a:rPr>
              <a:t>copiilor</a:t>
            </a:r>
            <a:r>
              <a:rPr lang="en-US" sz="1450" dirty="0" smtClean="0">
                <a:solidFill>
                  <a:srgbClr val="00002E"/>
                </a:solidFill>
                <a:latin typeface="PT Sans" pitchFamily="34" charset="0"/>
                <a:ea typeface="PT Sans" pitchFamily="34" charset="-122"/>
                <a:cs typeface="PT Sans" pitchFamily="34" charset="-120"/>
              </a:rPr>
              <a:t>  </a:t>
            </a:r>
            <a:r>
              <a:rPr lang="en-US" sz="1450" dirty="0">
                <a:solidFill>
                  <a:srgbClr val="00002E"/>
                </a:solidFill>
                <a:latin typeface="PT Sans" pitchFamily="34" charset="0"/>
                <a:ea typeface="PT Sans" pitchFamily="34" charset="-122"/>
                <a:cs typeface="PT Sans" pitchFamily="34" charset="-120"/>
              </a:rPr>
              <a:t>la o educație publică gratuită și adecvată, dreptul de a participa la </a:t>
            </a:r>
            <a:r>
              <a:rPr lang="en-US" sz="1450" dirty="0" err="1" smtClean="0">
                <a:solidFill>
                  <a:srgbClr val="00002E"/>
                </a:solidFill>
                <a:latin typeface="PT Sans" pitchFamily="34" charset="0"/>
                <a:ea typeface="PT Sans" pitchFamily="34" charset="-122"/>
                <a:cs typeface="PT Sans" pitchFamily="34" charset="-120"/>
              </a:rPr>
              <a:t>întâlnirile</a:t>
            </a:r>
            <a:r>
              <a:rPr lang="en-US" sz="1450" dirty="0" smtClean="0">
                <a:solidFill>
                  <a:srgbClr val="00002E"/>
                </a:solidFill>
                <a:latin typeface="PT Sans" pitchFamily="34" charset="0"/>
                <a:ea typeface="PT Sans" pitchFamily="34" charset="-122"/>
                <a:cs typeface="PT Sans" pitchFamily="34" charset="-120"/>
              </a:rPr>
              <a:t> PEI </a:t>
            </a:r>
            <a:r>
              <a:rPr lang="en-US" sz="1450" dirty="0" err="1" smtClean="0">
                <a:solidFill>
                  <a:srgbClr val="00002E"/>
                </a:solidFill>
                <a:latin typeface="PT Sans" pitchFamily="34" charset="0"/>
                <a:ea typeface="PT Sans" pitchFamily="34" charset="-122"/>
                <a:cs typeface="PT Sans" pitchFamily="34" charset="-120"/>
              </a:rPr>
              <a:t>și</a:t>
            </a:r>
            <a:r>
              <a:rPr lang="en-US" sz="1450" dirty="0" smtClean="0">
                <a:solidFill>
                  <a:srgbClr val="00002E"/>
                </a:solidFill>
                <a:latin typeface="PT Sans" pitchFamily="34" charset="0"/>
                <a:ea typeface="PT Sans" pitchFamily="34" charset="-122"/>
                <a:cs typeface="PT Sans" pitchFamily="34" charset="-120"/>
              </a:rPr>
              <a:t> </a:t>
            </a:r>
            <a:r>
              <a:rPr lang="en-US" sz="1450" dirty="0">
                <a:solidFill>
                  <a:srgbClr val="00002E"/>
                </a:solidFill>
                <a:latin typeface="PT Sans" pitchFamily="34" charset="0"/>
                <a:ea typeface="PT Sans" pitchFamily="34" charset="-122"/>
                <a:cs typeface="PT Sans" pitchFamily="34" charset="-120"/>
              </a:rPr>
              <a:t>responsabilitatea de a colabora cu școala pentru binele copilului.</a:t>
            </a:r>
            <a:endParaRPr lang="en-US" sz="1450" dirty="0"/>
          </a:p>
        </p:txBody>
      </p:sp>
      <p:sp>
        <p:nvSpPr>
          <p:cNvPr id="6" name="Shape 3"/>
          <p:cNvSpPr/>
          <p:nvPr/>
        </p:nvSpPr>
        <p:spPr>
          <a:xfrm>
            <a:off x="663297" y="4166830"/>
            <a:ext cx="142042" cy="695682"/>
          </a:xfrm>
          <a:prstGeom prst="roundRect">
            <a:avLst>
              <a:gd name="adj" fmla="val 200141"/>
            </a:avLst>
          </a:prstGeom>
          <a:solidFill>
            <a:srgbClr val="F3F3FF"/>
          </a:solidFill>
          <a:ln w="22860">
            <a:solidFill>
              <a:srgbClr val="2D4DF2"/>
            </a:solidFill>
            <a:prstDash val="solid"/>
          </a:ln>
        </p:spPr>
      </p:sp>
      <p:sp>
        <p:nvSpPr>
          <p:cNvPr id="7" name="Text 4"/>
          <p:cNvSpPr/>
          <p:nvPr/>
        </p:nvSpPr>
        <p:spPr>
          <a:xfrm>
            <a:off x="1089541" y="4166830"/>
            <a:ext cx="2229564" cy="278725"/>
          </a:xfrm>
          <a:prstGeom prst="rect">
            <a:avLst/>
          </a:prstGeom>
          <a:noFill/>
          <a:ln/>
        </p:spPr>
        <p:txBody>
          <a:bodyPr wrap="none" lIns="0" tIns="0" rIns="0" bIns="0" rtlCol="0" anchor="t"/>
          <a:lstStyle/>
          <a:p>
            <a:pPr marL="0" indent="0" algn="l">
              <a:lnSpc>
                <a:spcPts val="2150"/>
              </a:lnSpc>
              <a:buNone/>
            </a:pPr>
            <a:r>
              <a:rPr lang="en-US" sz="1750" dirty="0">
                <a:solidFill>
                  <a:srgbClr val="00002E"/>
                </a:solidFill>
                <a:latin typeface="Nunito Semi Bold" pitchFamily="34" charset="0"/>
                <a:ea typeface="Nunito Semi Bold" pitchFamily="34" charset="-122"/>
                <a:cs typeface="Nunito Semi Bold" pitchFamily="34" charset="-120"/>
              </a:rPr>
              <a:t>Informare și Educare</a:t>
            </a:r>
            <a:endParaRPr lang="en-US" sz="1750" dirty="0"/>
          </a:p>
        </p:txBody>
      </p:sp>
      <p:sp>
        <p:nvSpPr>
          <p:cNvPr id="8" name="Text 5"/>
          <p:cNvSpPr/>
          <p:nvPr/>
        </p:nvSpPr>
        <p:spPr>
          <a:xfrm>
            <a:off x="1089541" y="4559260"/>
            <a:ext cx="7391162" cy="303252"/>
          </a:xfrm>
          <a:prstGeom prst="rect">
            <a:avLst/>
          </a:prstGeom>
          <a:noFill/>
          <a:ln/>
        </p:spPr>
        <p:txBody>
          <a:bodyPr wrap="non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Părinții se informează despre drepturile lor și despre nevoile specifice ale copilului</a:t>
            </a:r>
            <a:endParaRPr lang="en-US" sz="1450" dirty="0"/>
          </a:p>
        </p:txBody>
      </p:sp>
      <p:sp>
        <p:nvSpPr>
          <p:cNvPr id="9" name="Shape 6"/>
          <p:cNvSpPr/>
          <p:nvPr/>
        </p:nvSpPr>
        <p:spPr>
          <a:xfrm>
            <a:off x="947499" y="5051941"/>
            <a:ext cx="142042" cy="695682"/>
          </a:xfrm>
          <a:prstGeom prst="roundRect">
            <a:avLst>
              <a:gd name="adj" fmla="val 200141"/>
            </a:avLst>
          </a:prstGeom>
          <a:solidFill>
            <a:srgbClr val="F3F3FF"/>
          </a:solidFill>
          <a:ln w="22860">
            <a:solidFill>
              <a:srgbClr val="018CE1"/>
            </a:solidFill>
            <a:prstDash val="solid"/>
          </a:ln>
        </p:spPr>
      </p:sp>
      <p:sp>
        <p:nvSpPr>
          <p:cNvPr id="10" name="Text 7"/>
          <p:cNvSpPr/>
          <p:nvPr/>
        </p:nvSpPr>
        <p:spPr>
          <a:xfrm>
            <a:off x="1373743" y="5051941"/>
            <a:ext cx="2229564" cy="278725"/>
          </a:xfrm>
          <a:prstGeom prst="rect">
            <a:avLst/>
          </a:prstGeom>
          <a:noFill/>
          <a:ln/>
        </p:spPr>
        <p:txBody>
          <a:bodyPr wrap="none" lIns="0" tIns="0" rIns="0" bIns="0" rtlCol="0" anchor="t"/>
          <a:lstStyle/>
          <a:p>
            <a:pPr marL="0" indent="0" algn="l">
              <a:lnSpc>
                <a:spcPts val="2150"/>
              </a:lnSpc>
              <a:buNone/>
            </a:pPr>
            <a:r>
              <a:rPr lang="en-US" sz="1750" dirty="0">
                <a:solidFill>
                  <a:srgbClr val="00002E"/>
                </a:solidFill>
                <a:latin typeface="Nunito Semi Bold" pitchFamily="34" charset="0"/>
                <a:ea typeface="Nunito Semi Bold" pitchFamily="34" charset="-122"/>
                <a:cs typeface="Nunito Semi Bold" pitchFamily="34" charset="-120"/>
              </a:rPr>
              <a:t>Participare Activă</a:t>
            </a:r>
            <a:endParaRPr lang="en-US" sz="1750" dirty="0"/>
          </a:p>
        </p:txBody>
      </p:sp>
      <p:sp>
        <p:nvSpPr>
          <p:cNvPr id="11" name="Text 8"/>
          <p:cNvSpPr/>
          <p:nvPr/>
        </p:nvSpPr>
        <p:spPr>
          <a:xfrm>
            <a:off x="1373743" y="5444371"/>
            <a:ext cx="7106960" cy="303252"/>
          </a:xfrm>
          <a:prstGeom prst="rect">
            <a:avLst/>
          </a:prstGeom>
          <a:noFill/>
          <a:ln/>
        </p:spPr>
        <p:txBody>
          <a:bodyPr wrap="non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Implicarea </a:t>
            </a:r>
            <a:r>
              <a:rPr lang="en-US" sz="1450" dirty="0" err="1">
                <a:solidFill>
                  <a:srgbClr val="00002E"/>
                </a:solidFill>
                <a:latin typeface="PT Sans" pitchFamily="34" charset="0"/>
                <a:ea typeface="PT Sans" pitchFamily="34" charset="-122"/>
                <a:cs typeface="PT Sans" pitchFamily="34" charset="-120"/>
              </a:rPr>
              <a:t>în</a:t>
            </a:r>
            <a:r>
              <a:rPr lang="en-US" sz="1450" dirty="0">
                <a:solidFill>
                  <a:srgbClr val="00002E"/>
                </a:solidFill>
                <a:latin typeface="PT Sans" pitchFamily="34" charset="0"/>
                <a:ea typeface="PT Sans" pitchFamily="34" charset="-122"/>
                <a:cs typeface="PT Sans" pitchFamily="34" charset="-120"/>
              </a:rPr>
              <a:t> </a:t>
            </a:r>
            <a:r>
              <a:rPr lang="en-US" sz="1450" dirty="0" err="1" smtClean="0">
                <a:solidFill>
                  <a:srgbClr val="00002E"/>
                </a:solidFill>
                <a:latin typeface="PT Sans" pitchFamily="34" charset="0"/>
                <a:ea typeface="PT Sans" pitchFamily="34" charset="-122"/>
                <a:cs typeface="PT Sans" pitchFamily="34" charset="-120"/>
              </a:rPr>
              <a:t>întâlnirilePEIși</a:t>
            </a:r>
            <a:r>
              <a:rPr lang="en-US" sz="1450" dirty="0" smtClean="0">
                <a:solidFill>
                  <a:srgbClr val="00002E"/>
                </a:solidFill>
                <a:latin typeface="PT Sans" pitchFamily="34" charset="0"/>
                <a:ea typeface="PT Sans" pitchFamily="34" charset="-122"/>
                <a:cs typeface="PT Sans" pitchFamily="34" charset="-120"/>
              </a:rPr>
              <a:t> </a:t>
            </a:r>
            <a:r>
              <a:rPr lang="en-US" sz="1450" dirty="0">
                <a:solidFill>
                  <a:srgbClr val="00002E"/>
                </a:solidFill>
                <a:latin typeface="PT Sans" pitchFamily="34" charset="0"/>
                <a:ea typeface="PT Sans" pitchFamily="34" charset="-122"/>
                <a:cs typeface="PT Sans" pitchFamily="34" charset="-120"/>
              </a:rPr>
              <a:t>în deciziile educaționale</a:t>
            </a:r>
            <a:endParaRPr lang="en-US" sz="1450" dirty="0"/>
          </a:p>
        </p:txBody>
      </p:sp>
      <p:sp>
        <p:nvSpPr>
          <p:cNvPr id="12" name="Shape 9"/>
          <p:cNvSpPr/>
          <p:nvPr/>
        </p:nvSpPr>
        <p:spPr>
          <a:xfrm>
            <a:off x="1231821" y="5937052"/>
            <a:ext cx="142042" cy="695682"/>
          </a:xfrm>
          <a:prstGeom prst="roundRect">
            <a:avLst>
              <a:gd name="adj" fmla="val 200141"/>
            </a:avLst>
          </a:prstGeom>
          <a:solidFill>
            <a:srgbClr val="F3F3FF"/>
          </a:solidFill>
          <a:ln w="22860">
            <a:solidFill>
              <a:srgbClr val="DA33BF"/>
            </a:solidFill>
            <a:prstDash val="solid"/>
          </a:ln>
        </p:spPr>
      </p:sp>
      <p:sp>
        <p:nvSpPr>
          <p:cNvPr id="13" name="Text 10"/>
          <p:cNvSpPr/>
          <p:nvPr/>
        </p:nvSpPr>
        <p:spPr>
          <a:xfrm>
            <a:off x="1658064" y="5937052"/>
            <a:ext cx="2229564" cy="278725"/>
          </a:xfrm>
          <a:prstGeom prst="rect">
            <a:avLst/>
          </a:prstGeom>
          <a:noFill/>
          <a:ln/>
        </p:spPr>
        <p:txBody>
          <a:bodyPr wrap="none" lIns="0" tIns="0" rIns="0" bIns="0" rtlCol="0" anchor="t"/>
          <a:lstStyle/>
          <a:p>
            <a:pPr marL="0" indent="0" algn="l">
              <a:lnSpc>
                <a:spcPts val="2150"/>
              </a:lnSpc>
              <a:buNone/>
            </a:pPr>
            <a:r>
              <a:rPr lang="en-US" sz="1750" dirty="0">
                <a:solidFill>
                  <a:srgbClr val="00002E"/>
                </a:solidFill>
                <a:latin typeface="Nunito Semi Bold" pitchFamily="34" charset="0"/>
                <a:ea typeface="Nunito Semi Bold" pitchFamily="34" charset="-122"/>
                <a:cs typeface="Nunito Semi Bold" pitchFamily="34" charset="-120"/>
              </a:rPr>
              <a:t>Colaborare Continuă</a:t>
            </a:r>
            <a:endParaRPr lang="en-US" sz="1750" dirty="0"/>
          </a:p>
        </p:txBody>
      </p:sp>
      <p:sp>
        <p:nvSpPr>
          <p:cNvPr id="14" name="Text 11"/>
          <p:cNvSpPr/>
          <p:nvPr/>
        </p:nvSpPr>
        <p:spPr>
          <a:xfrm>
            <a:off x="1658064" y="6329482"/>
            <a:ext cx="6822638" cy="303252"/>
          </a:xfrm>
          <a:prstGeom prst="rect">
            <a:avLst/>
          </a:prstGeom>
          <a:noFill/>
          <a:ln/>
        </p:spPr>
        <p:txBody>
          <a:bodyPr wrap="non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Menținerea comunicării constante cu echipa educațională</a:t>
            </a:r>
            <a:endParaRPr lang="en-US" sz="1450" dirty="0"/>
          </a:p>
        </p:txBody>
      </p:sp>
      <p:sp>
        <p:nvSpPr>
          <p:cNvPr id="15" name="Shape 12"/>
          <p:cNvSpPr/>
          <p:nvPr/>
        </p:nvSpPr>
        <p:spPr>
          <a:xfrm>
            <a:off x="1516142" y="6822162"/>
            <a:ext cx="142042" cy="695682"/>
          </a:xfrm>
          <a:prstGeom prst="roundRect">
            <a:avLst>
              <a:gd name="adj" fmla="val 200141"/>
            </a:avLst>
          </a:prstGeom>
          <a:solidFill>
            <a:srgbClr val="F3F3FF"/>
          </a:solidFill>
          <a:ln w="22860">
            <a:solidFill>
              <a:srgbClr val="2D4DF2"/>
            </a:solidFill>
            <a:prstDash val="solid"/>
          </a:ln>
        </p:spPr>
      </p:sp>
      <p:sp>
        <p:nvSpPr>
          <p:cNvPr id="16" name="Text 13"/>
          <p:cNvSpPr/>
          <p:nvPr/>
        </p:nvSpPr>
        <p:spPr>
          <a:xfrm>
            <a:off x="1942386" y="6822162"/>
            <a:ext cx="2229564" cy="278725"/>
          </a:xfrm>
          <a:prstGeom prst="rect">
            <a:avLst/>
          </a:prstGeom>
          <a:noFill/>
          <a:ln/>
        </p:spPr>
        <p:txBody>
          <a:bodyPr wrap="none" lIns="0" tIns="0" rIns="0" bIns="0" rtlCol="0" anchor="t"/>
          <a:lstStyle/>
          <a:p>
            <a:pPr marL="0" indent="0" algn="l">
              <a:lnSpc>
                <a:spcPts val="2150"/>
              </a:lnSpc>
              <a:buNone/>
            </a:pPr>
            <a:r>
              <a:rPr lang="en-US" sz="1750" dirty="0" err="1" smtClean="0">
                <a:solidFill>
                  <a:srgbClr val="00002E"/>
                </a:solidFill>
                <a:latin typeface="Nunito Semi Bold" pitchFamily="34" charset="0"/>
                <a:ea typeface="Nunito Semi Bold" pitchFamily="34" charset="-122"/>
                <a:cs typeface="Nunito Semi Bold" pitchFamily="34" charset="-120"/>
              </a:rPr>
              <a:t>Susținere</a:t>
            </a:r>
            <a:endParaRPr lang="en-US" sz="1750" dirty="0"/>
          </a:p>
        </p:txBody>
      </p:sp>
      <p:sp>
        <p:nvSpPr>
          <p:cNvPr id="17" name="Text 14"/>
          <p:cNvSpPr/>
          <p:nvPr/>
        </p:nvSpPr>
        <p:spPr>
          <a:xfrm>
            <a:off x="1942386" y="7214592"/>
            <a:ext cx="6538317" cy="303252"/>
          </a:xfrm>
          <a:prstGeom prst="rect">
            <a:avLst/>
          </a:prstGeom>
          <a:noFill/>
          <a:ln/>
        </p:spPr>
        <p:txBody>
          <a:bodyPr wrap="non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Promovarea intereselor copilului în sistemul educațional</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97111" y="640675"/>
            <a:ext cx="7551539" cy="585907"/>
          </a:xfrm>
          <a:prstGeom prst="rect">
            <a:avLst/>
          </a:prstGeom>
          <a:noFill/>
          <a:ln/>
        </p:spPr>
        <p:txBody>
          <a:bodyPr wrap="none" lIns="0" tIns="0" rIns="0" bIns="0" rtlCol="0" anchor="t"/>
          <a:lstStyle/>
          <a:p>
            <a:pPr marL="0" indent="0" algn="l">
              <a:lnSpc>
                <a:spcPts val="4600"/>
              </a:lnSpc>
              <a:buNone/>
            </a:pPr>
            <a:r>
              <a:rPr lang="en-US" sz="3650" dirty="0">
                <a:solidFill>
                  <a:srgbClr val="00002E"/>
                </a:solidFill>
                <a:latin typeface="Nunito Semi Bold" pitchFamily="34" charset="0"/>
                <a:ea typeface="Nunito Semi Bold" pitchFamily="34" charset="-122"/>
                <a:cs typeface="Nunito Semi Bold" pitchFamily="34" charset="-120"/>
              </a:rPr>
              <a:t>Metodologie și Activități Interactive</a:t>
            </a:r>
            <a:endParaRPr lang="en-US" sz="3650" dirty="0"/>
          </a:p>
        </p:txBody>
      </p:sp>
      <p:sp>
        <p:nvSpPr>
          <p:cNvPr id="3" name="Text 1"/>
          <p:cNvSpPr/>
          <p:nvPr/>
        </p:nvSpPr>
        <p:spPr>
          <a:xfrm>
            <a:off x="697111" y="1624965"/>
            <a:ext cx="13236178" cy="637223"/>
          </a:xfrm>
          <a:prstGeom prst="rect">
            <a:avLst/>
          </a:prstGeom>
          <a:noFill/>
          <a:ln/>
        </p:spPr>
        <p:txBody>
          <a:bodyPr wrap="square" lIns="0" tIns="0" rIns="0" bIns="0" rtlCol="0" anchor="t"/>
          <a:lstStyle/>
          <a:p>
            <a:pPr marL="0" indent="0" algn="l">
              <a:lnSpc>
                <a:spcPts val="2500"/>
              </a:lnSpc>
              <a:buNone/>
            </a:pPr>
            <a:r>
              <a:rPr lang="en-US" sz="1550" dirty="0" err="1" smtClean="0">
                <a:solidFill>
                  <a:srgbClr val="00002E"/>
                </a:solidFill>
                <a:latin typeface="PT Sans" pitchFamily="34" charset="0"/>
                <a:ea typeface="PT Sans" pitchFamily="34" charset="-122"/>
                <a:cs typeface="PT Sans" pitchFamily="34" charset="-120"/>
              </a:rPr>
              <a:t>Pe</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durata</a:t>
            </a:r>
            <a:r>
              <a:rPr lang="en-US" sz="1550" dirty="0" smtClean="0">
                <a:solidFill>
                  <a:srgbClr val="00002E"/>
                </a:solidFill>
                <a:latin typeface="PT Sans" pitchFamily="34" charset="0"/>
                <a:ea typeface="PT Sans" pitchFamily="34" charset="-122"/>
                <a:cs typeface="PT Sans" pitchFamily="34" charset="-120"/>
              </a:rPr>
              <a:t> </a:t>
            </a:r>
            <a:r>
              <a:rPr lang="en-US" sz="1550" dirty="0" err="1" smtClean="0">
                <a:solidFill>
                  <a:srgbClr val="00002E"/>
                </a:solidFill>
                <a:latin typeface="PT Sans" pitchFamily="34" charset="0"/>
                <a:ea typeface="PT Sans" pitchFamily="34" charset="-122"/>
                <a:cs typeface="PT Sans" pitchFamily="34" charset="-120"/>
              </a:rPr>
              <a:t>cursului</a:t>
            </a:r>
            <a:r>
              <a:rPr lang="en-US" sz="1550" dirty="0" smtClean="0">
                <a:solidFill>
                  <a:srgbClr val="00002E"/>
                </a:solidFill>
                <a:latin typeface="PT Sans" pitchFamily="34" charset="0"/>
                <a:ea typeface="PT Sans" pitchFamily="34" charset="-122"/>
                <a:cs typeface="PT Sans" pitchFamily="34" charset="-120"/>
              </a:rPr>
              <a:t> am </a:t>
            </a:r>
            <a:r>
              <a:rPr lang="en-US" sz="1550" dirty="0" err="1" smtClean="0">
                <a:solidFill>
                  <a:srgbClr val="00002E"/>
                </a:solidFill>
                <a:latin typeface="PT Sans" pitchFamily="34" charset="0"/>
                <a:ea typeface="PT Sans" pitchFamily="34" charset="-122"/>
                <a:cs typeface="PT Sans" pitchFamily="34" charset="-120"/>
              </a:rPr>
              <a:t>întâlnit</a:t>
            </a:r>
            <a:r>
              <a:rPr lang="en-US" sz="1550" dirty="0" smtClean="0">
                <a:solidFill>
                  <a:srgbClr val="00002E"/>
                </a:solidFill>
                <a:latin typeface="PT Sans" pitchFamily="34" charset="0"/>
                <a:ea typeface="PT Sans" pitchFamily="34" charset="-122"/>
                <a:cs typeface="PT Sans" pitchFamily="34" charset="-120"/>
              </a:rPr>
              <a:t> o </a:t>
            </a:r>
            <a:r>
              <a:rPr lang="en-US" sz="1550" dirty="0">
                <a:solidFill>
                  <a:srgbClr val="00002E"/>
                </a:solidFill>
                <a:latin typeface="PT Sans" pitchFamily="34" charset="0"/>
                <a:ea typeface="PT Sans" pitchFamily="34" charset="-122"/>
                <a:cs typeface="PT Sans" pitchFamily="34" charset="-120"/>
              </a:rPr>
              <a:t>varietate de metode interactive și antrenante pentru a facilita învățarea și implicarea participanților. Aceste metode includ discuții și activități de grup colaborative, exerciții practice, analiza studiilor de caz și resurse multimedia.</a:t>
            </a:r>
            <a:endParaRPr lang="en-US" sz="1550" dirty="0"/>
          </a:p>
        </p:txBody>
      </p:sp>
      <p:sp>
        <p:nvSpPr>
          <p:cNvPr id="4" name="Text 2"/>
          <p:cNvSpPr/>
          <p:nvPr/>
        </p:nvSpPr>
        <p:spPr>
          <a:xfrm>
            <a:off x="697111" y="2486263"/>
            <a:ext cx="13236178" cy="637223"/>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Activitățile de spargere a gheții joacă un rol important în crearea unei atmosfere pozitive și în promovarea interacțiunii între participanți. Acestea includ jocuri precum "Aceasta sunt eu...", "Ghicește cine... celebrități", "Copacul așteptărilor" și tehnici dramatice precum exercițiile de oglindire.</a:t>
            </a:r>
            <a:endParaRPr lang="en-US" sz="1550" dirty="0"/>
          </a:p>
        </p:txBody>
      </p:sp>
      <p:sp>
        <p:nvSpPr>
          <p:cNvPr id="6" name="Text 3"/>
          <p:cNvSpPr/>
          <p:nvPr/>
        </p:nvSpPr>
        <p:spPr>
          <a:xfrm>
            <a:off x="697111" y="6220658"/>
            <a:ext cx="3203615" cy="292894"/>
          </a:xfrm>
          <a:prstGeom prst="rect">
            <a:avLst/>
          </a:prstGeom>
          <a:noFill/>
          <a:ln/>
        </p:spPr>
        <p:txBody>
          <a:bodyPr wrap="none" lIns="0" tIns="0" rIns="0" bIns="0" rtlCol="0" anchor="t"/>
          <a:lstStyle/>
          <a:p>
            <a:pPr marL="0" indent="0" algn="l">
              <a:lnSpc>
                <a:spcPts val="2300"/>
              </a:lnSpc>
              <a:buNone/>
            </a:pPr>
            <a:r>
              <a:rPr lang="en-US" sz="1800" dirty="0">
                <a:solidFill>
                  <a:srgbClr val="00002E"/>
                </a:solidFill>
                <a:latin typeface="Nunito Semi Bold" pitchFamily="34" charset="0"/>
                <a:ea typeface="Nunito Semi Bold" pitchFamily="34" charset="-122"/>
                <a:cs typeface="Nunito Semi Bold" pitchFamily="34" charset="-120"/>
              </a:rPr>
              <a:t>Activități de Spargere a Gheții</a:t>
            </a:r>
            <a:endParaRPr lang="en-US" sz="1800" dirty="0"/>
          </a:p>
        </p:txBody>
      </p:sp>
      <p:sp>
        <p:nvSpPr>
          <p:cNvPr id="7" name="Text 4"/>
          <p:cNvSpPr/>
          <p:nvPr/>
        </p:nvSpPr>
        <p:spPr>
          <a:xfrm>
            <a:off x="697111" y="6632972"/>
            <a:ext cx="4246007" cy="955834"/>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"Aceasta sunt eu...", "Ghicește cine... celebrități", "Copacul așteptărilor" și alte jocuri interactive pentru a promova implicarea participanților.</a:t>
            </a:r>
            <a:endParaRPr lang="en-US" sz="1550" dirty="0"/>
          </a:p>
        </p:txBody>
      </p:sp>
      <p:sp>
        <p:nvSpPr>
          <p:cNvPr id="9" name="Text 5"/>
          <p:cNvSpPr/>
          <p:nvPr/>
        </p:nvSpPr>
        <p:spPr>
          <a:xfrm>
            <a:off x="5192078" y="6220777"/>
            <a:ext cx="2542580" cy="292894"/>
          </a:xfrm>
          <a:prstGeom prst="rect">
            <a:avLst/>
          </a:prstGeom>
          <a:noFill/>
          <a:ln/>
        </p:spPr>
        <p:txBody>
          <a:bodyPr wrap="none" lIns="0" tIns="0" rIns="0" bIns="0" rtlCol="0" anchor="t"/>
          <a:lstStyle/>
          <a:p>
            <a:pPr marL="0" indent="0" algn="l">
              <a:lnSpc>
                <a:spcPts val="2300"/>
              </a:lnSpc>
              <a:buNone/>
            </a:pPr>
            <a:r>
              <a:rPr lang="en-US" sz="1800" dirty="0">
                <a:solidFill>
                  <a:srgbClr val="00002E"/>
                </a:solidFill>
                <a:latin typeface="Nunito Semi Bold" pitchFamily="34" charset="0"/>
                <a:ea typeface="Nunito Semi Bold" pitchFamily="34" charset="-122"/>
                <a:cs typeface="Nunito Semi Bold" pitchFamily="34" charset="-120"/>
              </a:rPr>
              <a:t>Analiza Studiilor de Caz</a:t>
            </a:r>
            <a:endParaRPr lang="en-US" sz="1800" dirty="0"/>
          </a:p>
        </p:txBody>
      </p:sp>
      <p:sp>
        <p:nvSpPr>
          <p:cNvPr id="10" name="Text 6"/>
          <p:cNvSpPr/>
          <p:nvPr/>
        </p:nvSpPr>
        <p:spPr>
          <a:xfrm>
            <a:off x="5192078" y="6633091"/>
            <a:ext cx="4246126" cy="955834"/>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Examinarea situațiilor reale pentru a dezvolta abilități de rezolvare a problemelor și pentru a aplica cunoștințele teoretice în contexte practice.</a:t>
            </a:r>
            <a:endParaRPr lang="en-US" sz="1550" dirty="0"/>
          </a:p>
        </p:txBody>
      </p:sp>
      <p:sp>
        <p:nvSpPr>
          <p:cNvPr id="12" name="Text 7"/>
          <p:cNvSpPr/>
          <p:nvPr/>
        </p:nvSpPr>
        <p:spPr>
          <a:xfrm>
            <a:off x="9687163" y="6220777"/>
            <a:ext cx="2343388" cy="292894"/>
          </a:xfrm>
          <a:prstGeom prst="rect">
            <a:avLst/>
          </a:prstGeom>
          <a:noFill/>
          <a:ln/>
        </p:spPr>
        <p:txBody>
          <a:bodyPr wrap="none" lIns="0" tIns="0" rIns="0" bIns="0" rtlCol="0" anchor="t"/>
          <a:lstStyle/>
          <a:p>
            <a:pPr marL="0" indent="0" algn="l">
              <a:lnSpc>
                <a:spcPts val="2300"/>
              </a:lnSpc>
              <a:buNone/>
            </a:pPr>
            <a:r>
              <a:rPr lang="en-US" sz="1800" dirty="0">
                <a:solidFill>
                  <a:srgbClr val="00002E"/>
                </a:solidFill>
                <a:latin typeface="Nunito Semi Bold" pitchFamily="34" charset="0"/>
                <a:ea typeface="Nunito Semi Bold" pitchFamily="34" charset="-122"/>
                <a:cs typeface="Nunito Semi Bold" pitchFamily="34" charset="-120"/>
              </a:rPr>
              <a:t>Tehnici Dramatice</a:t>
            </a:r>
            <a:endParaRPr lang="en-US" sz="1800" dirty="0"/>
          </a:p>
        </p:txBody>
      </p:sp>
      <p:sp>
        <p:nvSpPr>
          <p:cNvPr id="13" name="Text 8"/>
          <p:cNvSpPr/>
          <p:nvPr/>
        </p:nvSpPr>
        <p:spPr>
          <a:xfrm>
            <a:off x="9687163" y="6633091"/>
            <a:ext cx="4246126" cy="955834"/>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Exerciții de oglindire și alte tehnici pentru a promova conștientizarea de sine și empatia față de experiențele elevilor cu dificultăți de învățare.</a:t>
            </a:r>
            <a:endParaRPr lang="en-US" sz="1550" dirty="0"/>
          </a:p>
        </p:txBody>
      </p:sp>
      <p:pic>
        <p:nvPicPr>
          <p:cNvPr id="14" name="Picture 6"/>
          <p:cNvPicPr>
            <a:picLocks noChangeAspect="1" noChangeArrowheads="1"/>
          </p:cNvPicPr>
          <p:nvPr/>
        </p:nvPicPr>
        <p:blipFill>
          <a:blip r:embed="rId3"/>
          <a:srcRect/>
          <a:stretch>
            <a:fillRect/>
          </a:stretch>
        </p:blipFill>
        <p:spPr bwMode="auto">
          <a:xfrm>
            <a:off x="1053885" y="3285100"/>
            <a:ext cx="3582290" cy="2686718"/>
          </a:xfrm>
          <a:prstGeom prst="rect">
            <a:avLst/>
          </a:prstGeom>
          <a:noFill/>
          <a:ln w="9525">
            <a:noFill/>
            <a:miter lim="800000"/>
            <a:headEnd/>
            <a:tailEnd/>
          </a:ln>
          <a:effectLst/>
        </p:spPr>
      </p:pic>
      <p:pic>
        <p:nvPicPr>
          <p:cNvPr id="15" name="Picture 2" descr="C:\Users\Oana\Desktop\poza 3 erasmus.jpg"/>
          <p:cNvPicPr>
            <a:picLocks noChangeAspect="1" noChangeArrowheads="1"/>
          </p:cNvPicPr>
          <p:nvPr/>
        </p:nvPicPr>
        <p:blipFill>
          <a:blip r:embed="rId4"/>
          <a:srcRect/>
          <a:stretch>
            <a:fillRect/>
          </a:stretch>
        </p:blipFill>
        <p:spPr bwMode="auto">
          <a:xfrm>
            <a:off x="10135892" y="3123486"/>
            <a:ext cx="3797397" cy="2848048"/>
          </a:xfrm>
          <a:prstGeom prst="rect">
            <a:avLst/>
          </a:prstGeom>
          <a:noFill/>
        </p:spPr>
      </p:pic>
      <p:pic>
        <p:nvPicPr>
          <p:cNvPr id="16" name="Picture 3" descr="C:\Users\Oana\Desktop\poza 4 erasmus.jpg"/>
          <p:cNvPicPr>
            <a:picLocks noChangeAspect="1" noChangeArrowheads="1"/>
          </p:cNvPicPr>
          <p:nvPr/>
        </p:nvPicPr>
        <p:blipFill>
          <a:blip r:embed="rId5"/>
          <a:srcRect/>
          <a:stretch>
            <a:fillRect/>
          </a:stretch>
        </p:blipFill>
        <p:spPr bwMode="auto">
          <a:xfrm>
            <a:off x="5502002" y="3123486"/>
            <a:ext cx="3611091" cy="270831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44022" y="585788"/>
            <a:ext cx="9175671" cy="625197"/>
          </a:xfrm>
          <a:prstGeom prst="rect">
            <a:avLst/>
          </a:prstGeom>
          <a:noFill/>
          <a:ln/>
        </p:spPr>
        <p:txBody>
          <a:bodyPr wrap="none" lIns="0" tIns="0" rIns="0" bIns="0" rtlCol="0" anchor="t"/>
          <a:lstStyle/>
          <a:p>
            <a:pPr marL="0" indent="0" algn="l">
              <a:lnSpc>
                <a:spcPts val="4900"/>
              </a:lnSpc>
              <a:buNone/>
            </a:pPr>
            <a:r>
              <a:rPr lang="en-US" sz="3900" dirty="0">
                <a:solidFill>
                  <a:srgbClr val="00002E"/>
                </a:solidFill>
                <a:latin typeface="Nunito Semi Bold" pitchFamily="34" charset="0"/>
                <a:ea typeface="Nunito Semi Bold" pitchFamily="34" charset="-122"/>
                <a:cs typeface="Nunito Semi Bold" pitchFamily="34" charset="-120"/>
              </a:rPr>
              <a:t>Rezultatele Învățării și Impactul Cursului</a:t>
            </a:r>
            <a:endParaRPr lang="en-US" sz="3900" dirty="0"/>
          </a:p>
        </p:txBody>
      </p:sp>
      <p:sp>
        <p:nvSpPr>
          <p:cNvPr id="3" name="Text 1"/>
          <p:cNvSpPr/>
          <p:nvPr/>
        </p:nvSpPr>
        <p:spPr>
          <a:xfrm>
            <a:off x="744022" y="1636157"/>
            <a:ext cx="13142357" cy="680323"/>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La finalizarea acestui curs Erasmus+, </a:t>
            </a:r>
            <a:r>
              <a:rPr lang="en-US" sz="1650" dirty="0" err="1">
                <a:solidFill>
                  <a:srgbClr val="00002E"/>
                </a:solidFill>
                <a:latin typeface="PT Sans" pitchFamily="34" charset="0"/>
                <a:ea typeface="PT Sans" pitchFamily="34" charset="-122"/>
                <a:cs typeface="PT Sans" pitchFamily="34" charset="-120"/>
              </a:rPr>
              <a:t>participanții</a:t>
            </a:r>
            <a:r>
              <a:rPr lang="en-US" sz="1650" dirty="0">
                <a:solidFill>
                  <a:srgbClr val="00002E"/>
                </a:solidFill>
                <a:latin typeface="PT Sans" pitchFamily="34" charset="0"/>
                <a:ea typeface="PT Sans" pitchFamily="34" charset="-122"/>
                <a:cs typeface="PT Sans" pitchFamily="34" charset="-120"/>
              </a:rPr>
              <a:t> </a:t>
            </a:r>
            <a:r>
              <a:rPr lang="en-US" sz="1650" dirty="0" smtClean="0">
                <a:solidFill>
                  <a:srgbClr val="00002E"/>
                </a:solidFill>
                <a:latin typeface="PT Sans" pitchFamily="34" charset="0"/>
                <a:ea typeface="PT Sans" pitchFamily="34" charset="-122"/>
                <a:cs typeface="PT Sans" pitchFamily="34" charset="-120"/>
              </a:rPr>
              <a:t>au </a:t>
            </a:r>
            <a:r>
              <a:rPr lang="en-US" sz="1650" dirty="0" err="1" smtClean="0">
                <a:solidFill>
                  <a:srgbClr val="00002E"/>
                </a:solidFill>
                <a:latin typeface="PT Sans" pitchFamily="34" charset="0"/>
                <a:ea typeface="PT Sans" pitchFamily="34" charset="-122"/>
                <a:cs typeface="PT Sans" pitchFamily="34" charset="-120"/>
              </a:rPr>
              <a:t>dobândit</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competențe </a:t>
            </a:r>
            <a:r>
              <a:rPr lang="en-US" sz="1650" dirty="0" err="1">
                <a:solidFill>
                  <a:srgbClr val="00002E"/>
                </a:solidFill>
                <a:latin typeface="PT Sans" pitchFamily="34" charset="0"/>
                <a:ea typeface="PT Sans" pitchFamily="34" charset="-122"/>
                <a:cs typeface="PT Sans" pitchFamily="34" charset="-120"/>
              </a:rPr>
              <a:t>esențiale</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pentru</a:t>
            </a:r>
            <a:r>
              <a:rPr lang="en-US" sz="1650" dirty="0" smtClean="0">
                <a:solidFill>
                  <a:srgbClr val="00002E"/>
                </a:solidFill>
                <a:latin typeface="PT Sans" pitchFamily="34" charset="0"/>
                <a:ea typeface="PT Sans" pitchFamily="34" charset="-122"/>
                <a:cs typeface="PT Sans" pitchFamily="34" charset="-120"/>
              </a:rPr>
              <a:t> a </a:t>
            </a:r>
            <a:r>
              <a:rPr lang="en-US" sz="1650" dirty="0">
                <a:solidFill>
                  <a:srgbClr val="00002E"/>
                </a:solidFill>
                <a:latin typeface="PT Sans" pitchFamily="34" charset="0"/>
                <a:ea typeface="PT Sans" pitchFamily="34" charset="-122"/>
                <a:cs typeface="PT Sans" pitchFamily="34" charset="-120"/>
              </a:rPr>
              <a:t>sprijini elevii cu dificultăți de </a:t>
            </a:r>
            <a:r>
              <a:rPr lang="en-US" sz="1650" dirty="0" err="1" smtClean="0">
                <a:solidFill>
                  <a:srgbClr val="00002E"/>
                </a:solidFill>
                <a:latin typeface="PT Sans" pitchFamily="34" charset="0"/>
                <a:ea typeface="PT Sans" pitchFamily="34" charset="-122"/>
                <a:cs typeface="PT Sans" pitchFamily="34" charset="-120"/>
              </a:rPr>
              <a:t>învățare</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precum</a:t>
            </a:r>
            <a:r>
              <a:rPr lang="en-US" sz="1650" dirty="0" smtClean="0">
                <a:solidFill>
                  <a:srgbClr val="00002E"/>
                </a:solidFill>
                <a:latin typeface="PT Sans" pitchFamily="34" charset="0"/>
                <a:ea typeface="PT Sans" pitchFamily="34" charset="-122"/>
                <a:cs typeface="PT Sans" pitchFamily="34" charset="-120"/>
              </a:rPr>
              <a:t> : </a:t>
            </a:r>
            <a:r>
              <a:rPr lang="en-US" sz="1650" dirty="0" err="1" smtClean="0">
                <a:solidFill>
                  <a:srgbClr val="00002E"/>
                </a:solidFill>
                <a:latin typeface="PT Sans" pitchFamily="34" charset="0"/>
                <a:ea typeface="PT Sans" pitchFamily="34" charset="-122"/>
                <a:cs typeface="PT Sans" pitchFamily="34" charset="-120"/>
              </a:rPr>
              <a:t>definirea</a:t>
            </a:r>
            <a:r>
              <a:rPr lang="en-US" sz="1650" dirty="0" smtClean="0">
                <a:solidFill>
                  <a:srgbClr val="00002E"/>
                </a:solidFill>
                <a:latin typeface="PT Sans" pitchFamily="34" charset="0"/>
                <a:ea typeface="PT Sans" pitchFamily="34" charset="-122"/>
                <a:cs typeface="PT Sans" pitchFamily="34" charset="-120"/>
              </a:rPr>
              <a:t> </a:t>
            </a:r>
            <a:r>
              <a:rPr lang="en-US" sz="1650" dirty="0" err="1">
                <a:solidFill>
                  <a:srgbClr val="00002E"/>
                </a:solidFill>
                <a:latin typeface="PT Sans" pitchFamily="34" charset="0"/>
                <a:ea typeface="PT Sans" pitchFamily="34" charset="-122"/>
                <a:cs typeface="PT Sans" pitchFamily="34" charset="-120"/>
              </a:rPr>
              <a:t>și</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diferențierea</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diverselor</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dificultăți, </a:t>
            </a:r>
            <a:r>
              <a:rPr lang="en-US" sz="1650" dirty="0" err="1" smtClean="0">
                <a:solidFill>
                  <a:srgbClr val="00002E"/>
                </a:solidFill>
                <a:latin typeface="PT Sans" pitchFamily="34" charset="0"/>
                <a:ea typeface="PT Sans" pitchFamily="34" charset="-122"/>
                <a:cs typeface="PT Sans" pitchFamily="34" charset="-120"/>
              </a:rPr>
              <a:t>identificarea</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caracteristicior</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cheie</a:t>
            </a:r>
            <a:r>
              <a:rPr lang="en-US" sz="1650" dirty="0" smtClean="0">
                <a:solidFill>
                  <a:srgbClr val="00002E"/>
                </a:solidFill>
                <a:latin typeface="PT Sans" pitchFamily="34" charset="0"/>
                <a:ea typeface="PT Sans" pitchFamily="34" charset="-122"/>
                <a:cs typeface="PT Sans" pitchFamily="34" charset="-120"/>
              </a:rPr>
              <a:t> </a:t>
            </a:r>
            <a:r>
              <a:rPr lang="en-US" sz="1650" dirty="0" err="1">
                <a:solidFill>
                  <a:srgbClr val="00002E"/>
                </a:solidFill>
                <a:latin typeface="PT Sans" pitchFamily="34" charset="0"/>
                <a:ea typeface="PT Sans" pitchFamily="34" charset="-122"/>
                <a:cs typeface="PT Sans" pitchFamily="34" charset="-120"/>
              </a:rPr>
              <a:t>și</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implementarea</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strategiilor</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bazate pe dovezi.</a:t>
            </a:r>
            <a:endParaRPr lang="en-US" sz="1650" dirty="0"/>
          </a:p>
        </p:txBody>
      </p:sp>
      <p:sp>
        <p:nvSpPr>
          <p:cNvPr id="4" name="Text 2"/>
          <p:cNvSpPr/>
          <p:nvPr/>
        </p:nvSpPr>
        <p:spPr>
          <a:xfrm>
            <a:off x="744022" y="2555558"/>
            <a:ext cx="13142357" cy="1020485"/>
          </a:xfrm>
          <a:prstGeom prst="rect">
            <a:avLst/>
          </a:prstGeom>
          <a:noFill/>
          <a:ln/>
        </p:spPr>
        <p:txBody>
          <a:bodyPr wrap="square" lIns="0" tIns="0" rIns="0" bIns="0" rtlCol="0" anchor="t"/>
          <a:lstStyle/>
          <a:p>
            <a:pPr marL="0" indent="0" algn="l">
              <a:lnSpc>
                <a:spcPts val="2650"/>
              </a:lnSpc>
              <a:buNone/>
            </a:pPr>
            <a:endParaRPr lang="en-US" sz="1650" dirty="0"/>
          </a:p>
        </p:txBody>
      </p:sp>
      <p:sp>
        <p:nvSpPr>
          <p:cNvPr id="5" name="Shape 3"/>
          <p:cNvSpPr/>
          <p:nvPr/>
        </p:nvSpPr>
        <p:spPr>
          <a:xfrm>
            <a:off x="744022" y="3815120"/>
            <a:ext cx="2190274" cy="1205389"/>
          </a:xfrm>
          <a:prstGeom prst="roundRect">
            <a:avLst>
              <a:gd name="adj" fmla="val 26455"/>
            </a:avLst>
          </a:prstGeom>
          <a:solidFill>
            <a:srgbClr val="F3F3FF"/>
          </a:solidFill>
          <a:ln w="22860">
            <a:solidFill>
              <a:srgbClr val="2D4DF2"/>
            </a:solidFill>
            <a:prstDash val="solid"/>
          </a:ln>
        </p:spPr>
      </p:sp>
      <p:pic>
        <p:nvPicPr>
          <p:cNvPr id="6" name="Image 0" descr="preencoded.png"/>
          <p:cNvPicPr>
            <a:picLocks noChangeAspect="1"/>
          </p:cNvPicPr>
          <p:nvPr/>
        </p:nvPicPr>
        <p:blipFill>
          <a:blip r:embed="rId3"/>
          <a:stretch>
            <a:fillRect/>
          </a:stretch>
        </p:blipFill>
        <p:spPr>
          <a:xfrm>
            <a:off x="1689735" y="4231005"/>
            <a:ext cx="298847" cy="373618"/>
          </a:xfrm>
          <a:prstGeom prst="rect">
            <a:avLst/>
          </a:prstGeom>
        </p:spPr>
      </p:pic>
      <p:sp>
        <p:nvSpPr>
          <p:cNvPr id="7" name="Text 4"/>
          <p:cNvSpPr/>
          <p:nvPr/>
        </p:nvSpPr>
        <p:spPr>
          <a:xfrm>
            <a:off x="3146822" y="4027646"/>
            <a:ext cx="2501027" cy="312658"/>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Cunoștințe Teoretice</a:t>
            </a:r>
            <a:endParaRPr lang="en-US" sz="1950" dirty="0"/>
          </a:p>
        </p:txBody>
      </p:sp>
      <p:sp>
        <p:nvSpPr>
          <p:cNvPr id="8" name="Text 5"/>
          <p:cNvSpPr/>
          <p:nvPr/>
        </p:nvSpPr>
        <p:spPr>
          <a:xfrm>
            <a:off x="3146822" y="4467820"/>
            <a:ext cx="4601885" cy="340162"/>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Înțelegerea aprofundată a dificultăților de învățare</a:t>
            </a:r>
            <a:endParaRPr lang="en-US" sz="1650" dirty="0"/>
          </a:p>
        </p:txBody>
      </p:sp>
      <p:sp>
        <p:nvSpPr>
          <p:cNvPr id="9" name="Shape 6"/>
          <p:cNvSpPr/>
          <p:nvPr/>
        </p:nvSpPr>
        <p:spPr>
          <a:xfrm>
            <a:off x="3040499" y="5010983"/>
            <a:ext cx="10739676" cy="11430"/>
          </a:xfrm>
          <a:prstGeom prst="roundRect">
            <a:avLst>
              <a:gd name="adj" fmla="val 2789872"/>
            </a:avLst>
          </a:prstGeom>
          <a:solidFill>
            <a:srgbClr val="2D4DF2"/>
          </a:solidFill>
          <a:ln/>
        </p:spPr>
      </p:sp>
      <p:sp>
        <p:nvSpPr>
          <p:cNvPr id="10" name="Shape 7"/>
          <p:cNvSpPr/>
          <p:nvPr/>
        </p:nvSpPr>
        <p:spPr>
          <a:xfrm>
            <a:off x="744022" y="5126712"/>
            <a:ext cx="4380667" cy="1205389"/>
          </a:xfrm>
          <a:prstGeom prst="roundRect">
            <a:avLst>
              <a:gd name="adj" fmla="val 26455"/>
            </a:avLst>
          </a:prstGeom>
          <a:solidFill>
            <a:srgbClr val="F3F3FF"/>
          </a:solidFill>
          <a:ln w="22860">
            <a:solidFill>
              <a:srgbClr val="018CE1"/>
            </a:solidFill>
            <a:prstDash val="solid"/>
          </a:ln>
        </p:spPr>
      </p:sp>
      <p:pic>
        <p:nvPicPr>
          <p:cNvPr id="11" name="Image 1" descr="preencoded.png"/>
          <p:cNvPicPr>
            <a:picLocks noChangeAspect="1"/>
          </p:cNvPicPr>
          <p:nvPr/>
        </p:nvPicPr>
        <p:blipFill>
          <a:blip r:embed="rId4"/>
          <a:stretch>
            <a:fillRect/>
          </a:stretch>
        </p:blipFill>
        <p:spPr>
          <a:xfrm>
            <a:off x="2784872" y="5542598"/>
            <a:ext cx="298847" cy="373618"/>
          </a:xfrm>
          <a:prstGeom prst="rect">
            <a:avLst/>
          </a:prstGeom>
        </p:spPr>
      </p:pic>
      <p:sp>
        <p:nvSpPr>
          <p:cNvPr id="12" name="Text 8"/>
          <p:cNvSpPr/>
          <p:nvPr/>
        </p:nvSpPr>
        <p:spPr>
          <a:xfrm>
            <a:off x="5337215" y="5339239"/>
            <a:ext cx="2501027" cy="312658"/>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Abilități Practice</a:t>
            </a:r>
            <a:endParaRPr lang="en-US" sz="1950" dirty="0"/>
          </a:p>
        </p:txBody>
      </p:sp>
      <p:sp>
        <p:nvSpPr>
          <p:cNvPr id="13" name="Text 9"/>
          <p:cNvSpPr/>
          <p:nvPr/>
        </p:nvSpPr>
        <p:spPr>
          <a:xfrm>
            <a:off x="5337215" y="5779413"/>
            <a:ext cx="4013716" cy="340162"/>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Implementarea strategiilor eficiente în clasă</a:t>
            </a:r>
            <a:endParaRPr lang="en-US" sz="1650" dirty="0"/>
          </a:p>
        </p:txBody>
      </p:sp>
      <p:sp>
        <p:nvSpPr>
          <p:cNvPr id="14" name="Shape 10"/>
          <p:cNvSpPr/>
          <p:nvPr/>
        </p:nvSpPr>
        <p:spPr>
          <a:xfrm>
            <a:off x="5230892" y="6322576"/>
            <a:ext cx="8549283" cy="11430"/>
          </a:xfrm>
          <a:prstGeom prst="roundRect">
            <a:avLst>
              <a:gd name="adj" fmla="val 2789872"/>
            </a:avLst>
          </a:prstGeom>
          <a:solidFill>
            <a:srgbClr val="018CE1"/>
          </a:solidFill>
          <a:ln/>
        </p:spPr>
      </p:sp>
      <p:sp>
        <p:nvSpPr>
          <p:cNvPr id="15" name="Shape 11"/>
          <p:cNvSpPr/>
          <p:nvPr/>
        </p:nvSpPr>
        <p:spPr>
          <a:xfrm>
            <a:off x="744022" y="6438305"/>
            <a:ext cx="6571178" cy="1205389"/>
          </a:xfrm>
          <a:prstGeom prst="roundRect">
            <a:avLst>
              <a:gd name="adj" fmla="val 26455"/>
            </a:avLst>
          </a:prstGeom>
          <a:solidFill>
            <a:srgbClr val="F3F3FF"/>
          </a:solidFill>
          <a:ln w="22860">
            <a:solidFill>
              <a:srgbClr val="DA33BF"/>
            </a:solidFill>
            <a:prstDash val="solid"/>
          </a:ln>
        </p:spPr>
      </p:sp>
      <p:pic>
        <p:nvPicPr>
          <p:cNvPr id="16" name="Image 2" descr="preencoded.png"/>
          <p:cNvPicPr>
            <a:picLocks noChangeAspect="1"/>
          </p:cNvPicPr>
          <p:nvPr/>
        </p:nvPicPr>
        <p:blipFill>
          <a:blip r:embed="rId5"/>
          <a:stretch>
            <a:fillRect/>
          </a:stretch>
        </p:blipFill>
        <p:spPr>
          <a:xfrm>
            <a:off x="3880128" y="6854190"/>
            <a:ext cx="298847" cy="373618"/>
          </a:xfrm>
          <a:prstGeom prst="rect">
            <a:avLst/>
          </a:prstGeom>
        </p:spPr>
      </p:pic>
      <p:sp>
        <p:nvSpPr>
          <p:cNvPr id="17" name="Text 12"/>
          <p:cNvSpPr/>
          <p:nvPr/>
        </p:nvSpPr>
        <p:spPr>
          <a:xfrm>
            <a:off x="7527727" y="6650831"/>
            <a:ext cx="3056215" cy="312658"/>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Transformare Educațională</a:t>
            </a:r>
            <a:endParaRPr lang="en-US" sz="1950" dirty="0"/>
          </a:p>
        </p:txBody>
      </p:sp>
      <p:sp>
        <p:nvSpPr>
          <p:cNvPr id="18" name="Text 13"/>
          <p:cNvSpPr/>
          <p:nvPr/>
        </p:nvSpPr>
        <p:spPr>
          <a:xfrm>
            <a:off x="7527727" y="7091005"/>
            <a:ext cx="3437811" cy="340162"/>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Crearea mediilor de învățare incluzive</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44022" y="1636157"/>
            <a:ext cx="13142357" cy="680323"/>
          </a:xfrm>
          <a:prstGeom prst="rect">
            <a:avLst/>
          </a:prstGeom>
          <a:noFill/>
          <a:ln/>
        </p:spPr>
        <p:txBody>
          <a:bodyPr wrap="square" lIns="0" tIns="0" rIns="0" bIns="0" rtlCol="0" anchor="t"/>
          <a:lstStyle/>
          <a:p>
            <a:pPr marL="0" indent="0" algn="l">
              <a:lnSpc>
                <a:spcPts val="2650"/>
              </a:lnSpc>
              <a:buNone/>
            </a:pPr>
            <a:endParaRPr lang="en-US" sz="1650" dirty="0"/>
          </a:p>
        </p:txBody>
      </p:sp>
      <p:sp>
        <p:nvSpPr>
          <p:cNvPr id="4" name="Text 2"/>
          <p:cNvSpPr/>
          <p:nvPr/>
        </p:nvSpPr>
        <p:spPr>
          <a:xfrm>
            <a:off x="744022" y="2555558"/>
            <a:ext cx="13142357" cy="1020485"/>
          </a:xfrm>
          <a:prstGeom prst="rect">
            <a:avLst/>
          </a:prstGeom>
          <a:noFill/>
          <a:ln/>
        </p:spPr>
        <p:txBody>
          <a:bodyPr wrap="square" lIns="0" tIns="0" rIns="0" bIns="0" rtlCol="0" anchor="t"/>
          <a:lstStyle/>
          <a:p>
            <a:pPr marL="0" indent="0" algn="l">
              <a:lnSpc>
                <a:spcPts val="2650"/>
              </a:lnSpc>
              <a:buNone/>
            </a:pPr>
            <a:endParaRPr lang="en-US" sz="1650" dirty="0"/>
          </a:p>
        </p:txBody>
      </p:sp>
      <p:sp>
        <p:nvSpPr>
          <p:cNvPr id="9" name="Shape 6"/>
          <p:cNvSpPr/>
          <p:nvPr/>
        </p:nvSpPr>
        <p:spPr>
          <a:xfrm>
            <a:off x="3040499" y="5010983"/>
            <a:ext cx="10739676" cy="11430"/>
          </a:xfrm>
          <a:prstGeom prst="roundRect">
            <a:avLst>
              <a:gd name="adj" fmla="val 2789872"/>
            </a:avLst>
          </a:prstGeom>
          <a:solidFill>
            <a:srgbClr val="2D4DF2"/>
          </a:solidFill>
          <a:ln/>
        </p:spPr>
      </p:sp>
      <p:sp>
        <p:nvSpPr>
          <p:cNvPr id="14" name="Shape 10"/>
          <p:cNvSpPr/>
          <p:nvPr/>
        </p:nvSpPr>
        <p:spPr>
          <a:xfrm>
            <a:off x="5230892" y="6322576"/>
            <a:ext cx="8549283" cy="11430"/>
          </a:xfrm>
          <a:prstGeom prst="roundRect">
            <a:avLst>
              <a:gd name="adj" fmla="val 2789872"/>
            </a:avLst>
          </a:prstGeom>
          <a:solidFill>
            <a:srgbClr val="018CE1"/>
          </a:solidFill>
          <a:ln/>
        </p:spPr>
      </p:sp>
      <p:pic>
        <p:nvPicPr>
          <p:cNvPr id="2050" name="Picture 2" descr="C:\Users\Oana\Desktop\poza 3 erasmus.jpg"/>
          <p:cNvPicPr>
            <a:picLocks noChangeAspect="1" noChangeArrowheads="1"/>
          </p:cNvPicPr>
          <p:nvPr/>
        </p:nvPicPr>
        <p:blipFill>
          <a:blip r:embed="rId3"/>
          <a:srcRect/>
          <a:stretch>
            <a:fillRect/>
          </a:stretch>
        </p:blipFill>
        <p:spPr bwMode="auto">
          <a:xfrm>
            <a:off x="478921" y="395296"/>
            <a:ext cx="5123156" cy="3842367"/>
          </a:xfrm>
          <a:prstGeom prst="rect">
            <a:avLst/>
          </a:prstGeom>
          <a:noFill/>
        </p:spPr>
      </p:pic>
      <p:pic>
        <p:nvPicPr>
          <p:cNvPr id="2051" name="Picture 3" descr="C:\Users\Oana\Desktop\poza 4 erasmus.jpg"/>
          <p:cNvPicPr>
            <a:picLocks noChangeAspect="1" noChangeArrowheads="1"/>
          </p:cNvPicPr>
          <p:nvPr/>
        </p:nvPicPr>
        <p:blipFill>
          <a:blip r:embed="rId4"/>
          <a:srcRect/>
          <a:stretch>
            <a:fillRect/>
          </a:stretch>
        </p:blipFill>
        <p:spPr bwMode="auto">
          <a:xfrm>
            <a:off x="744022" y="4534554"/>
            <a:ext cx="4768057" cy="3576043"/>
          </a:xfrm>
          <a:prstGeom prst="rect">
            <a:avLst/>
          </a:prstGeom>
          <a:noFill/>
        </p:spPr>
      </p:pic>
      <p:pic>
        <p:nvPicPr>
          <p:cNvPr id="2052" name="Picture 4" descr="C:\Users\Oana\Desktop\poza 2 erasmus.jpg"/>
          <p:cNvPicPr>
            <a:picLocks noChangeAspect="1" noChangeArrowheads="1"/>
          </p:cNvPicPr>
          <p:nvPr/>
        </p:nvPicPr>
        <p:blipFill>
          <a:blip r:embed="rId5"/>
          <a:srcRect/>
          <a:stretch>
            <a:fillRect/>
          </a:stretch>
        </p:blipFill>
        <p:spPr bwMode="auto">
          <a:xfrm>
            <a:off x="5651732" y="369397"/>
            <a:ext cx="5553543" cy="4165157"/>
          </a:xfrm>
          <a:prstGeom prst="rect">
            <a:avLst/>
          </a:prstGeom>
          <a:noFill/>
        </p:spPr>
      </p:pic>
      <p:pic>
        <p:nvPicPr>
          <p:cNvPr id="2056" name="Picture 8" descr="Ar putea fi o imagine cu 4 persoane, persoane studiind, masă şi carte"/>
          <p:cNvPicPr>
            <a:picLocks noChangeAspect="1" noChangeArrowheads="1"/>
          </p:cNvPicPr>
          <p:nvPr/>
        </p:nvPicPr>
        <p:blipFill>
          <a:blip r:embed="rId6"/>
          <a:srcRect/>
          <a:stretch>
            <a:fillRect/>
          </a:stretch>
        </p:blipFill>
        <p:spPr bwMode="auto">
          <a:xfrm>
            <a:off x="9819642" y="1030491"/>
            <a:ext cx="4810758" cy="6414344"/>
          </a:xfrm>
          <a:prstGeom prst="rect">
            <a:avLst/>
          </a:prstGeom>
          <a:noFill/>
        </p:spPr>
      </p:pic>
      <p:sp>
        <p:nvSpPr>
          <p:cNvPr id="25" name="TextBox 24"/>
          <p:cNvSpPr txBox="1"/>
          <p:nvPr/>
        </p:nvSpPr>
        <p:spPr>
          <a:xfrm>
            <a:off x="5335482" y="5253925"/>
            <a:ext cx="4484160" cy="523220"/>
          </a:xfrm>
          <a:prstGeom prst="rect">
            <a:avLst/>
          </a:prstGeom>
          <a:noFill/>
        </p:spPr>
        <p:txBody>
          <a:bodyPr wrap="square" rtlCol="0">
            <a:spAutoFit/>
          </a:bodyPr>
          <a:lstStyle/>
          <a:p>
            <a:r>
              <a:rPr lang="en-US" sz="2800" dirty="0" smtClean="0">
                <a:latin typeface="Arial Black" pitchFamily="34" charset="0"/>
              </a:rPr>
              <a:t>Din </a:t>
            </a:r>
            <a:r>
              <a:rPr lang="en-US" sz="2800" dirty="0" err="1" smtClean="0">
                <a:latin typeface="Arial Black" pitchFamily="34" charset="0"/>
              </a:rPr>
              <a:t>timpul</a:t>
            </a:r>
            <a:r>
              <a:rPr lang="en-US" sz="2800" dirty="0" smtClean="0">
                <a:latin typeface="Arial Black" pitchFamily="34" charset="0"/>
              </a:rPr>
              <a:t> </a:t>
            </a:r>
            <a:r>
              <a:rPr lang="en-US" sz="2800" dirty="0" err="1" smtClean="0">
                <a:latin typeface="Arial Black" pitchFamily="34" charset="0"/>
              </a:rPr>
              <a:t>activit</a:t>
            </a:r>
            <a:r>
              <a:rPr lang="vi-VN" sz="2800" dirty="0" smtClean="0"/>
              <a:t>ăţ</a:t>
            </a:r>
            <a:r>
              <a:rPr lang="en-US" sz="2800" dirty="0" err="1" smtClean="0">
                <a:latin typeface="Arial Black" pitchFamily="34" charset="0"/>
                <a:cs typeface="Calibri"/>
              </a:rPr>
              <a:t>ilor</a:t>
            </a:r>
            <a:endParaRPr lang="en-US" sz="2800" dirty="0">
              <a:latin typeface="Arial Black"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070478"/>
            <a:ext cx="5889356" cy="800219"/>
          </a:xfrm>
          <a:prstGeom prst="rect">
            <a:avLst/>
          </a:prstGeom>
          <a:noFill/>
        </p:spPr>
        <p:txBody>
          <a:bodyPr wrap="square" rtlCol="0">
            <a:spAutoFit/>
          </a:bodyPr>
          <a:lstStyle/>
          <a:p>
            <a:r>
              <a:rPr lang="en-US" sz="2800" b="1" dirty="0" err="1" smtClean="0"/>
              <a:t>Între</a:t>
            </a:r>
            <a:r>
              <a:rPr lang="en-US" sz="2800" b="1" dirty="0" smtClean="0"/>
              <a:t> </a:t>
            </a:r>
            <a:r>
              <a:rPr lang="en-US" sz="2800" b="1" dirty="0" err="1" smtClean="0"/>
              <a:t>timp</a:t>
            </a:r>
            <a:r>
              <a:rPr lang="en-US" sz="2800" b="1" dirty="0" smtClean="0"/>
              <a:t> am </a:t>
            </a:r>
            <a:r>
              <a:rPr lang="en-US" sz="2800" b="1" dirty="0" err="1" smtClean="0"/>
              <a:t>explorat</a:t>
            </a:r>
            <a:r>
              <a:rPr lang="en-US" sz="2800" b="1" dirty="0" smtClean="0"/>
              <a:t>…</a:t>
            </a:r>
          </a:p>
          <a:p>
            <a:endParaRPr lang="en-US" dirty="0"/>
          </a:p>
        </p:txBody>
      </p:sp>
      <p:pic>
        <p:nvPicPr>
          <p:cNvPr id="48130" name="Picture 2" descr="C:\Users\Oana\Desktop\WhatsApp Image 2025-05-09 at 23.12.56_ce47de8e.jpg"/>
          <p:cNvPicPr>
            <a:picLocks noChangeAspect="1" noChangeArrowheads="1"/>
          </p:cNvPicPr>
          <p:nvPr/>
        </p:nvPicPr>
        <p:blipFill>
          <a:blip r:embed="rId2"/>
          <a:srcRect/>
          <a:stretch>
            <a:fillRect/>
          </a:stretch>
        </p:blipFill>
        <p:spPr bwMode="auto">
          <a:xfrm>
            <a:off x="1127830" y="1870697"/>
            <a:ext cx="3831628" cy="5108838"/>
          </a:xfrm>
          <a:prstGeom prst="rect">
            <a:avLst/>
          </a:prstGeom>
          <a:noFill/>
        </p:spPr>
      </p:pic>
      <p:pic>
        <p:nvPicPr>
          <p:cNvPr id="48131" name="Picture 3" descr="C:\Users\Oana\Desktop\WhatsApp Image 2025-05-09 at 23.12.56_0fb2553e.jpg"/>
          <p:cNvPicPr>
            <a:picLocks noChangeAspect="1" noChangeArrowheads="1"/>
          </p:cNvPicPr>
          <p:nvPr/>
        </p:nvPicPr>
        <p:blipFill>
          <a:blip r:embed="rId3"/>
          <a:srcRect/>
          <a:stretch>
            <a:fillRect/>
          </a:stretch>
        </p:blipFill>
        <p:spPr bwMode="auto">
          <a:xfrm>
            <a:off x="5422776" y="508551"/>
            <a:ext cx="8627979" cy="647098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Oana\Desktop\WhatsApp Image 2025-05-09 at 23.12.57_24ea6fe3.jpg"/>
          <p:cNvPicPr>
            <a:picLocks noChangeAspect="1" noChangeArrowheads="1"/>
          </p:cNvPicPr>
          <p:nvPr/>
        </p:nvPicPr>
        <p:blipFill>
          <a:blip r:embed="rId2"/>
          <a:srcRect/>
          <a:stretch>
            <a:fillRect/>
          </a:stretch>
        </p:blipFill>
        <p:spPr bwMode="auto">
          <a:xfrm>
            <a:off x="647031" y="860258"/>
            <a:ext cx="6446253" cy="4834689"/>
          </a:xfrm>
          <a:prstGeom prst="rect">
            <a:avLst/>
          </a:prstGeom>
          <a:noFill/>
        </p:spPr>
      </p:pic>
      <p:pic>
        <p:nvPicPr>
          <p:cNvPr id="49155" name="Picture 3" descr="C:\Users\Oana\Desktop\WhatsApp Image 2025-05-09 at 23.12.57_584b055c.jpg"/>
          <p:cNvPicPr>
            <a:picLocks noChangeAspect="1" noChangeArrowheads="1"/>
          </p:cNvPicPr>
          <p:nvPr/>
        </p:nvPicPr>
        <p:blipFill>
          <a:blip r:embed="rId3"/>
          <a:srcRect/>
          <a:stretch>
            <a:fillRect/>
          </a:stretch>
        </p:blipFill>
        <p:spPr bwMode="auto">
          <a:xfrm>
            <a:off x="7604728" y="1140451"/>
            <a:ext cx="6497186" cy="4872890"/>
          </a:xfrm>
          <a:prstGeom prst="rect">
            <a:avLst/>
          </a:prstGeom>
          <a:noFill/>
        </p:spPr>
      </p:pic>
      <p:sp>
        <p:nvSpPr>
          <p:cNvPr id="5" name="TextBox 4"/>
          <p:cNvSpPr txBox="1"/>
          <p:nvPr/>
        </p:nvSpPr>
        <p:spPr>
          <a:xfrm>
            <a:off x="8059119" y="6400800"/>
            <a:ext cx="3301139" cy="523220"/>
          </a:xfrm>
          <a:prstGeom prst="rect">
            <a:avLst/>
          </a:prstGeom>
          <a:noFill/>
        </p:spPr>
        <p:txBody>
          <a:bodyPr wrap="square" rtlCol="0">
            <a:spAutoFit/>
          </a:bodyPr>
          <a:lstStyle/>
          <a:p>
            <a:r>
              <a:rPr lang="en-US" sz="2800" b="1" dirty="0" smtClean="0"/>
              <a:t>Ponte </a:t>
            </a:r>
            <a:r>
              <a:rPr lang="en-US" sz="2800" b="1" dirty="0" err="1" smtClean="0"/>
              <a:t>Vecchio</a:t>
            </a:r>
            <a:endParaRPr lang="en-US" sz="2800" b="1" dirty="0"/>
          </a:p>
        </p:txBody>
      </p:sp>
      <p:sp>
        <p:nvSpPr>
          <p:cNvPr id="6" name="TextBox 5"/>
          <p:cNvSpPr txBox="1"/>
          <p:nvPr/>
        </p:nvSpPr>
        <p:spPr>
          <a:xfrm>
            <a:off x="1131376" y="6198007"/>
            <a:ext cx="2696705" cy="523220"/>
          </a:xfrm>
          <a:prstGeom prst="rect">
            <a:avLst/>
          </a:prstGeom>
          <a:noFill/>
        </p:spPr>
        <p:txBody>
          <a:bodyPr wrap="square" rtlCol="0">
            <a:spAutoFit/>
          </a:bodyPr>
          <a:lstStyle/>
          <a:p>
            <a:r>
              <a:rPr lang="en-US" sz="2800" b="1" dirty="0" err="1" smtClean="0"/>
              <a:t>Battistero</a:t>
            </a:r>
            <a:endParaRPr lang="en-US" sz="28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2"/>
          <a:srcRect/>
          <a:stretch>
            <a:fillRect/>
          </a:stretch>
        </p:blipFill>
        <p:spPr bwMode="auto">
          <a:xfrm>
            <a:off x="3735943" y="937647"/>
            <a:ext cx="4376334" cy="5835112"/>
          </a:xfrm>
          <a:prstGeom prst="rect">
            <a:avLst/>
          </a:prstGeom>
          <a:noFill/>
          <a:ln w="9525">
            <a:noFill/>
            <a:miter lim="800000"/>
            <a:headEnd/>
            <a:tailEnd/>
          </a:ln>
        </p:spPr>
      </p:pic>
      <p:pic>
        <p:nvPicPr>
          <p:cNvPr id="50178" name="Picture 2"/>
          <p:cNvPicPr>
            <a:picLocks noChangeAspect="1" noChangeArrowheads="1"/>
          </p:cNvPicPr>
          <p:nvPr/>
        </p:nvPicPr>
        <p:blipFill>
          <a:blip r:embed="rId3"/>
          <a:srcRect/>
          <a:stretch>
            <a:fillRect/>
          </a:stretch>
        </p:blipFill>
        <p:spPr bwMode="auto">
          <a:xfrm>
            <a:off x="402103" y="4444291"/>
            <a:ext cx="4132881" cy="3099661"/>
          </a:xfrm>
          <a:prstGeom prst="rect">
            <a:avLst/>
          </a:prstGeom>
          <a:noFill/>
          <a:ln w="9525">
            <a:noFill/>
            <a:miter lim="800000"/>
            <a:headEnd/>
            <a:tailEnd/>
          </a:ln>
        </p:spPr>
      </p:pic>
      <p:pic>
        <p:nvPicPr>
          <p:cNvPr id="50180" name="Picture 4"/>
          <p:cNvPicPr>
            <a:picLocks noChangeAspect="1" noChangeArrowheads="1"/>
          </p:cNvPicPr>
          <p:nvPr/>
        </p:nvPicPr>
        <p:blipFill>
          <a:blip r:embed="rId4"/>
          <a:srcRect/>
          <a:stretch>
            <a:fillRect/>
          </a:stretch>
        </p:blipFill>
        <p:spPr bwMode="auto">
          <a:xfrm>
            <a:off x="7693822" y="655365"/>
            <a:ext cx="6518123" cy="4888592"/>
          </a:xfrm>
          <a:prstGeom prst="rect">
            <a:avLst/>
          </a:prstGeom>
          <a:noFill/>
          <a:ln w="9525">
            <a:noFill/>
            <a:miter lim="800000"/>
            <a:headEnd/>
            <a:tailEnd/>
          </a:ln>
        </p:spPr>
      </p:pic>
      <p:sp>
        <p:nvSpPr>
          <p:cNvPr id="12" name="TextBox 11"/>
          <p:cNvSpPr txBox="1"/>
          <p:nvPr/>
        </p:nvSpPr>
        <p:spPr>
          <a:xfrm>
            <a:off x="8539566" y="6075336"/>
            <a:ext cx="3704095" cy="523220"/>
          </a:xfrm>
          <a:prstGeom prst="rect">
            <a:avLst/>
          </a:prstGeom>
          <a:noFill/>
        </p:spPr>
        <p:txBody>
          <a:bodyPr wrap="square" rtlCol="0">
            <a:spAutoFit/>
          </a:bodyPr>
          <a:lstStyle/>
          <a:p>
            <a:r>
              <a:rPr lang="en-US" sz="2800" b="1" dirty="0" smtClean="0"/>
              <a:t>Piazza del Campo</a:t>
            </a:r>
            <a:endParaRPr lang="en-US" sz="2800" b="1" dirty="0"/>
          </a:p>
        </p:txBody>
      </p:sp>
      <p:sp>
        <p:nvSpPr>
          <p:cNvPr id="13" name="TextBox 12"/>
          <p:cNvSpPr txBox="1"/>
          <p:nvPr/>
        </p:nvSpPr>
        <p:spPr>
          <a:xfrm>
            <a:off x="4966121" y="7020732"/>
            <a:ext cx="3146156" cy="523220"/>
          </a:xfrm>
          <a:prstGeom prst="rect">
            <a:avLst/>
          </a:prstGeom>
          <a:noFill/>
        </p:spPr>
        <p:txBody>
          <a:bodyPr wrap="square" rtlCol="0">
            <a:spAutoFit/>
          </a:bodyPr>
          <a:lstStyle/>
          <a:p>
            <a:r>
              <a:rPr lang="en-US" sz="2800" b="1" dirty="0" err="1" smtClean="0"/>
              <a:t>Catedrala</a:t>
            </a:r>
            <a:r>
              <a:rPr lang="en-US" sz="2800" b="1" dirty="0" smtClean="0"/>
              <a:t>  din </a:t>
            </a:r>
            <a:r>
              <a:rPr lang="en-US" sz="2800" b="1" dirty="0" smtClean="0"/>
              <a:t>S</a:t>
            </a:r>
            <a:r>
              <a:rPr lang="en-US" sz="2800" b="1" dirty="0" smtClean="0"/>
              <a:t>iena</a:t>
            </a:r>
            <a:endParaRPr lang="en-US" sz="28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4502" y="1113711"/>
            <a:ext cx="7594997" cy="1952387"/>
          </a:xfrm>
          <a:prstGeom prst="rect">
            <a:avLst/>
          </a:prstGeom>
          <a:noFill/>
          <a:ln/>
        </p:spPr>
        <p:txBody>
          <a:bodyPr wrap="square" lIns="0" tIns="0" rIns="0" bIns="0" rtlCol="0" anchor="t"/>
          <a:lstStyle/>
          <a:p>
            <a:pPr marL="0" indent="0" algn="l">
              <a:lnSpc>
                <a:spcPts val="5100"/>
              </a:lnSpc>
              <a:buNone/>
            </a:pPr>
            <a:r>
              <a:rPr lang="en-US" sz="4100" dirty="0" err="1" smtClean="0">
                <a:solidFill>
                  <a:srgbClr val="00002E"/>
                </a:solidFill>
                <a:latin typeface="Nunito Semi Bold" pitchFamily="34" charset="0"/>
                <a:ea typeface="Nunito Semi Bold" pitchFamily="34" charset="-122"/>
                <a:cs typeface="Nunito Semi Bold" pitchFamily="34" charset="-120"/>
              </a:rPr>
              <a:t>Descoperirea</a:t>
            </a:r>
            <a:r>
              <a:rPr lang="en-US" sz="4100" dirty="0" smtClean="0">
                <a:solidFill>
                  <a:srgbClr val="00002E"/>
                </a:solidFill>
                <a:latin typeface="Nunito Semi Bold" pitchFamily="34" charset="0"/>
                <a:ea typeface="Nunito Semi Bold" pitchFamily="34" charset="-122"/>
                <a:cs typeface="Nunito Semi Bold" pitchFamily="34" charset="-120"/>
              </a:rPr>
              <a:t> </a:t>
            </a:r>
            <a:r>
              <a:rPr lang="en-US" sz="4100" dirty="0">
                <a:solidFill>
                  <a:srgbClr val="00002E"/>
                </a:solidFill>
                <a:latin typeface="Nunito Semi Bold" pitchFamily="34" charset="0"/>
                <a:ea typeface="Nunito Semi Bold" pitchFamily="34" charset="-122"/>
                <a:cs typeface="Nunito Semi Bold" pitchFamily="34" charset="-120"/>
              </a:rPr>
              <a:t>și Predarea Copiilor cu Dificultăți de Învățare</a:t>
            </a:r>
            <a:endParaRPr lang="en-US" sz="4100" dirty="0"/>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pic>
        <p:nvPicPr>
          <p:cNvPr id="1026" name="Picture 2"/>
          <p:cNvPicPr>
            <a:picLocks noChangeAspect="1" noChangeArrowheads="1"/>
          </p:cNvPicPr>
          <p:nvPr/>
        </p:nvPicPr>
        <p:blipFill>
          <a:blip r:embed="rId3"/>
          <a:srcRect/>
          <a:stretch>
            <a:fillRect/>
          </a:stretch>
        </p:blipFill>
        <p:spPr bwMode="auto">
          <a:xfrm>
            <a:off x="7260667" y="2030278"/>
            <a:ext cx="7369734" cy="6199322"/>
          </a:xfrm>
          <a:prstGeom prst="rect">
            <a:avLst/>
          </a:prstGeom>
          <a:noFill/>
          <a:ln w="9525">
            <a:noFill/>
            <a:miter lim="800000"/>
            <a:headEnd/>
            <a:tailEnd/>
          </a:ln>
        </p:spPr>
      </p:pic>
      <p:sp>
        <p:nvSpPr>
          <p:cNvPr id="10" name="Rectangle 9"/>
          <p:cNvSpPr/>
          <p:nvPr/>
        </p:nvSpPr>
        <p:spPr>
          <a:xfrm>
            <a:off x="1327470" y="4260414"/>
            <a:ext cx="5987729" cy="369332"/>
          </a:xfrm>
          <a:prstGeom prst="rect">
            <a:avLst/>
          </a:prstGeom>
        </p:spPr>
        <p:txBody>
          <a:bodyPr wrap="none">
            <a:spAutoFit/>
          </a:bodyPr>
          <a:lstStyle/>
          <a:p>
            <a:r>
              <a:rPr lang="en-US" dirty="0" err="1" smtClean="0"/>
              <a:t>Acreditare</a:t>
            </a:r>
            <a:r>
              <a:rPr lang="en-US" dirty="0" smtClean="0"/>
              <a:t> Erasmus+ Nr: 2020-1-RO01-KA120-SCH-000095577</a:t>
            </a:r>
            <a:endParaRPr lang="en-US" dirty="0"/>
          </a:p>
        </p:txBody>
      </p:sp>
      <p:sp>
        <p:nvSpPr>
          <p:cNvPr id="11" name="Rectangle 10"/>
          <p:cNvSpPr/>
          <p:nvPr/>
        </p:nvSpPr>
        <p:spPr>
          <a:xfrm>
            <a:off x="1327470" y="4629746"/>
            <a:ext cx="4947445" cy="369332"/>
          </a:xfrm>
          <a:prstGeom prst="rect">
            <a:avLst/>
          </a:prstGeom>
        </p:spPr>
        <p:txBody>
          <a:bodyPr wrap="none">
            <a:spAutoFit/>
          </a:bodyPr>
          <a:lstStyle/>
          <a:p>
            <a:r>
              <a:rPr lang="en-US" dirty="0" smtClean="0"/>
              <a:t>Nr. </a:t>
            </a:r>
            <a:r>
              <a:rPr lang="en-US" dirty="0" err="1" smtClean="0"/>
              <a:t>finantare</a:t>
            </a:r>
            <a:r>
              <a:rPr lang="en-US" dirty="0" smtClean="0"/>
              <a:t>: 2024-1-RO01-KA121-SCH-000210984</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Oana\Desktop\WhatsApp Image 2025-05-09 at 23.12.57_2b8d87f7.jpg"/>
          <p:cNvPicPr>
            <a:picLocks noChangeAspect="1" noChangeArrowheads="1"/>
          </p:cNvPicPr>
          <p:nvPr/>
        </p:nvPicPr>
        <p:blipFill>
          <a:blip r:embed="rId2"/>
          <a:srcRect/>
          <a:stretch>
            <a:fillRect/>
          </a:stretch>
        </p:blipFill>
        <p:spPr bwMode="auto">
          <a:xfrm>
            <a:off x="565052" y="615786"/>
            <a:ext cx="6866112" cy="5149583"/>
          </a:xfrm>
          <a:prstGeom prst="rect">
            <a:avLst/>
          </a:prstGeom>
          <a:noFill/>
        </p:spPr>
      </p:pic>
      <p:pic>
        <p:nvPicPr>
          <p:cNvPr id="51203" name="Picture 3" descr="C:\Users\Oana\Desktop\WhatsApp Image 2025-05-09 at 23.12.57_34e6bd9f.jpg"/>
          <p:cNvPicPr>
            <a:picLocks noChangeAspect="1" noChangeArrowheads="1"/>
          </p:cNvPicPr>
          <p:nvPr/>
        </p:nvPicPr>
        <p:blipFill>
          <a:blip r:embed="rId3"/>
          <a:srcRect/>
          <a:stretch>
            <a:fillRect/>
          </a:stretch>
        </p:blipFill>
        <p:spPr bwMode="auto">
          <a:xfrm>
            <a:off x="8105614" y="-470114"/>
            <a:ext cx="6524786" cy="8699714"/>
          </a:xfrm>
          <a:prstGeom prst="rect">
            <a:avLst/>
          </a:prstGeom>
          <a:noFill/>
        </p:spPr>
      </p:pic>
      <p:sp>
        <p:nvSpPr>
          <p:cNvPr id="4" name="TextBox 3"/>
          <p:cNvSpPr txBox="1"/>
          <p:nvPr/>
        </p:nvSpPr>
        <p:spPr>
          <a:xfrm>
            <a:off x="883403" y="6183824"/>
            <a:ext cx="5966848" cy="400110"/>
          </a:xfrm>
          <a:prstGeom prst="rect">
            <a:avLst/>
          </a:prstGeom>
          <a:noFill/>
        </p:spPr>
        <p:txBody>
          <a:bodyPr wrap="square" rtlCol="0">
            <a:spAutoFit/>
          </a:bodyPr>
          <a:lstStyle/>
          <a:p>
            <a:r>
              <a:rPr lang="en-US" sz="2000" b="1" dirty="0" err="1" smtClean="0"/>
              <a:t>Şi</a:t>
            </a:r>
            <a:r>
              <a:rPr lang="en-US" sz="2000" b="1" dirty="0" smtClean="0"/>
              <a:t> am </a:t>
            </a:r>
            <a:r>
              <a:rPr lang="en-US" sz="2000" b="1" dirty="0" err="1" smtClean="0"/>
              <a:t>testat</a:t>
            </a:r>
            <a:r>
              <a:rPr lang="en-US" sz="2000" b="1" dirty="0" smtClean="0"/>
              <a:t> </a:t>
            </a:r>
            <a:r>
              <a:rPr lang="en-US" sz="2000" b="1" dirty="0" err="1" smtClean="0"/>
              <a:t>preparatele</a:t>
            </a:r>
            <a:r>
              <a:rPr lang="en-US" sz="2000" b="1" dirty="0" smtClean="0"/>
              <a:t> locale</a:t>
            </a:r>
            <a:endParaRPr lang="en-US" sz="2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4502" y="1113711"/>
            <a:ext cx="13654420" cy="1952387"/>
          </a:xfrm>
          <a:prstGeom prst="rect">
            <a:avLst/>
          </a:prstGeom>
          <a:noFill/>
          <a:ln/>
        </p:spPr>
        <p:txBody>
          <a:bodyPr wrap="square" lIns="0" tIns="0" rIns="0" bIns="0" rtlCol="0" anchor="t"/>
          <a:lstStyle/>
          <a:p>
            <a:pPr marL="0" indent="0" algn="l">
              <a:lnSpc>
                <a:spcPts val="5100"/>
              </a:lnSpc>
              <a:buNone/>
            </a:pPr>
            <a:r>
              <a:rPr lang="en-US" sz="4100" dirty="0" err="1" smtClean="0">
                <a:solidFill>
                  <a:srgbClr val="00002E"/>
                </a:solidFill>
                <a:latin typeface="Nunito Semi Bold" pitchFamily="34" charset="0"/>
                <a:ea typeface="Nunito Semi Bold" pitchFamily="34" charset="-122"/>
                <a:cs typeface="Nunito Semi Bold" pitchFamily="34" charset="-120"/>
              </a:rPr>
              <a:t>Descoperirea</a:t>
            </a:r>
            <a:r>
              <a:rPr lang="en-US" sz="4100" dirty="0" smtClean="0">
                <a:solidFill>
                  <a:srgbClr val="00002E"/>
                </a:solidFill>
                <a:latin typeface="Nunito Semi Bold" pitchFamily="34" charset="0"/>
                <a:ea typeface="Nunito Semi Bold" pitchFamily="34" charset="-122"/>
                <a:cs typeface="Nunito Semi Bold" pitchFamily="34" charset="-120"/>
              </a:rPr>
              <a:t> </a:t>
            </a:r>
            <a:r>
              <a:rPr lang="en-US" sz="4100" dirty="0">
                <a:solidFill>
                  <a:srgbClr val="00002E"/>
                </a:solidFill>
                <a:latin typeface="Nunito Semi Bold" pitchFamily="34" charset="0"/>
                <a:ea typeface="Nunito Semi Bold" pitchFamily="34" charset="-122"/>
                <a:cs typeface="Nunito Semi Bold" pitchFamily="34" charset="-120"/>
              </a:rPr>
              <a:t>și Predarea Copiilor cu Dificultăți de </a:t>
            </a:r>
            <a:r>
              <a:rPr lang="en-US" sz="4100" dirty="0" err="1" smtClean="0">
                <a:solidFill>
                  <a:srgbClr val="00002E"/>
                </a:solidFill>
                <a:latin typeface="Nunito Semi Bold" pitchFamily="34" charset="0"/>
                <a:ea typeface="Nunito Semi Bold" pitchFamily="34" charset="-122"/>
                <a:cs typeface="Nunito Semi Bold" pitchFamily="34" charset="-120"/>
              </a:rPr>
              <a:t>Învățare</a:t>
            </a:r>
            <a:endParaRPr lang="en-US" sz="4100" dirty="0" smtClean="0">
              <a:solidFill>
                <a:srgbClr val="00002E"/>
              </a:solidFill>
              <a:latin typeface="Nunito Semi Bold" pitchFamily="34" charset="0"/>
              <a:ea typeface="Nunito Semi Bold" pitchFamily="34" charset="-122"/>
              <a:cs typeface="Nunito Semi Bold" pitchFamily="34" charset="-120"/>
            </a:endParaRPr>
          </a:p>
          <a:p>
            <a:pPr marL="0" indent="0" algn="ctr">
              <a:lnSpc>
                <a:spcPts val="5100"/>
              </a:lnSpc>
              <a:buNone/>
            </a:pPr>
            <a:r>
              <a:rPr lang="en-US" sz="4100" dirty="0" smtClean="0">
                <a:solidFill>
                  <a:srgbClr val="00002E"/>
                </a:solidFill>
                <a:latin typeface="Nunito Semi Bold" pitchFamily="34" charset="0"/>
              </a:rPr>
              <a:t>DE CE?</a:t>
            </a:r>
            <a:endParaRPr lang="en-US" sz="4100" dirty="0"/>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pic>
        <p:nvPicPr>
          <p:cNvPr id="1026" name="Picture 2"/>
          <p:cNvPicPr>
            <a:picLocks noChangeAspect="1" noChangeArrowheads="1"/>
          </p:cNvPicPr>
          <p:nvPr/>
        </p:nvPicPr>
        <p:blipFill>
          <a:blip r:embed="rId3"/>
          <a:srcRect/>
          <a:stretch>
            <a:fillRect/>
          </a:stretch>
        </p:blipFill>
        <p:spPr bwMode="auto">
          <a:xfrm>
            <a:off x="11794210" y="5843833"/>
            <a:ext cx="2836190" cy="2385766"/>
          </a:xfrm>
          <a:prstGeom prst="rect">
            <a:avLst/>
          </a:prstGeom>
          <a:noFill/>
          <a:ln w="9525">
            <a:noFill/>
            <a:miter lim="800000"/>
            <a:headEnd/>
            <a:tailEnd/>
          </a:ln>
        </p:spPr>
      </p:pic>
      <p:sp>
        <p:nvSpPr>
          <p:cNvPr id="12" name="Rectangle 11"/>
          <p:cNvSpPr/>
          <p:nvPr/>
        </p:nvSpPr>
        <p:spPr>
          <a:xfrm>
            <a:off x="541660" y="3398044"/>
            <a:ext cx="12383927" cy="1569660"/>
          </a:xfrm>
          <a:prstGeom prst="rect">
            <a:avLst/>
          </a:prstGeom>
        </p:spPr>
        <p:txBody>
          <a:bodyPr wrap="square">
            <a:spAutoFit/>
          </a:bodyPr>
          <a:lstStyle/>
          <a:p>
            <a:r>
              <a:rPr lang="vi-VN" sz="2400" dirty="0" smtClean="0"/>
              <a:t>Există copii cu dificultăți de adaptare, care sunt uneori în situații de abandon școlar</a:t>
            </a:r>
            <a:r>
              <a:rPr lang="vi-VN" sz="2400" dirty="0" smtClean="0"/>
              <a:t>.</a:t>
            </a:r>
            <a:endParaRPr lang="en-US" sz="2400" dirty="0" smtClean="0"/>
          </a:p>
          <a:p>
            <a:r>
              <a:rPr lang="vi-VN" sz="2400" dirty="0" smtClean="0"/>
              <a:t>Școala </a:t>
            </a:r>
            <a:r>
              <a:rPr lang="vi-VN" sz="2400" dirty="0" smtClean="0"/>
              <a:t>noastră și-a dorit dezvoltarea resursei umane, care să deprindă metode inovatoare, centrate pe elev, focusate pe bunăstarea elevilor, dezvoltarea cognitivă, socială și comportamentală a elevilor din categorii vulnerabile.</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4502" y="1113711"/>
            <a:ext cx="3472034" cy="1952387"/>
          </a:xfrm>
          <a:prstGeom prst="rect">
            <a:avLst/>
          </a:prstGeom>
          <a:noFill/>
          <a:ln/>
        </p:spPr>
        <p:txBody>
          <a:bodyPr wrap="square" lIns="0" tIns="0" rIns="0" bIns="0" rtlCol="0" anchor="t"/>
          <a:lstStyle/>
          <a:p>
            <a:pPr marL="0" indent="0" algn="l">
              <a:lnSpc>
                <a:spcPts val="5100"/>
              </a:lnSpc>
              <a:buNone/>
            </a:pPr>
            <a:endParaRPr lang="en-US" sz="4100" dirty="0"/>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pic>
        <p:nvPicPr>
          <p:cNvPr id="1026" name="Picture 2"/>
          <p:cNvPicPr>
            <a:picLocks noChangeAspect="1" noChangeArrowheads="1"/>
          </p:cNvPicPr>
          <p:nvPr/>
        </p:nvPicPr>
        <p:blipFill>
          <a:blip r:embed="rId3"/>
          <a:srcRect/>
          <a:stretch>
            <a:fillRect/>
          </a:stretch>
        </p:blipFill>
        <p:spPr bwMode="auto">
          <a:xfrm>
            <a:off x="11794210" y="5843833"/>
            <a:ext cx="2836190" cy="2385766"/>
          </a:xfrm>
          <a:prstGeom prst="rect">
            <a:avLst/>
          </a:prstGeom>
          <a:noFill/>
          <a:ln w="9525">
            <a:noFill/>
            <a:miter lim="800000"/>
            <a:headEnd/>
            <a:tailEnd/>
          </a:ln>
        </p:spPr>
      </p:pic>
      <p:sp>
        <p:nvSpPr>
          <p:cNvPr id="10" name="TextBox 9"/>
          <p:cNvSpPr txBox="1"/>
          <p:nvPr/>
        </p:nvSpPr>
        <p:spPr>
          <a:xfrm>
            <a:off x="890230" y="2371241"/>
            <a:ext cx="3821255" cy="2800767"/>
          </a:xfrm>
          <a:prstGeom prst="rect">
            <a:avLst/>
          </a:prstGeom>
          <a:noFill/>
        </p:spPr>
        <p:txBody>
          <a:bodyPr wrap="square" rtlCol="0">
            <a:spAutoFit/>
          </a:bodyPr>
          <a:lstStyle/>
          <a:p>
            <a:r>
              <a:rPr lang="en-US" sz="3200" b="1" dirty="0" smtClean="0"/>
              <a:t>24-28 </a:t>
            </a:r>
            <a:r>
              <a:rPr lang="en-US" sz="3200" b="1" dirty="0" err="1" smtClean="0"/>
              <a:t>februarie</a:t>
            </a:r>
            <a:r>
              <a:rPr lang="en-US" sz="3200" b="1" dirty="0" smtClean="0"/>
              <a:t> 2025</a:t>
            </a:r>
          </a:p>
          <a:p>
            <a:r>
              <a:rPr lang="en-US" sz="3200" b="1" dirty="0" err="1" smtClean="0"/>
              <a:t>Florenṭa</a:t>
            </a:r>
            <a:r>
              <a:rPr lang="en-US" sz="3200" b="1" dirty="0" smtClean="0"/>
              <a:t>, Italia</a:t>
            </a:r>
          </a:p>
          <a:p>
            <a:r>
              <a:rPr lang="en-US" sz="2800" dirty="0" err="1" smtClean="0"/>
              <a:t>Participanṭi</a:t>
            </a:r>
            <a:r>
              <a:rPr lang="en-US" sz="2800" dirty="0" smtClean="0"/>
              <a:t>: </a:t>
            </a:r>
          </a:p>
          <a:p>
            <a:r>
              <a:rPr lang="en-US" sz="2800" dirty="0" err="1" smtClean="0"/>
              <a:t>Cuciureanu</a:t>
            </a:r>
            <a:r>
              <a:rPr lang="en-US" sz="2800" dirty="0" smtClean="0"/>
              <a:t> </a:t>
            </a:r>
            <a:r>
              <a:rPr lang="en-US" sz="2800" dirty="0" err="1" smtClean="0"/>
              <a:t>Oana</a:t>
            </a:r>
            <a:r>
              <a:rPr lang="en-US" sz="2800" dirty="0" smtClean="0"/>
              <a:t>-Aurelia</a:t>
            </a:r>
          </a:p>
          <a:p>
            <a:r>
              <a:rPr lang="en-US" sz="2800" dirty="0" err="1" smtClean="0"/>
              <a:t>Luchian</a:t>
            </a:r>
            <a:r>
              <a:rPr lang="en-US" sz="2800" dirty="0" smtClean="0"/>
              <a:t> </a:t>
            </a:r>
            <a:r>
              <a:rPr lang="en-US" sz="2800" dirty="0" err="1" smtClean="0"/>
              <a:t>Adelina</a:t>
            </a:r>
            <a:endParaRPr lang="en-US" sz="2800" dirty="0" smtClean="0"/>
          </a:p>
          <a:p>
            <a:r>
              <a:rPr lang="en-US" sz="2800" dirty="0" err="1" smtClean="0"/>
              <a:t>Taradaciuc</a:t>
            </a:r>
            <a:r>
              <a:rPr lang="en-US" sz="2800" dirty="0" smtClean="0"/>
              <a:t> </a:t>
            </a:r>
            <a:r>
              <a:rPr lang="en-US" sz="2800" dirty="0" err="1" smtClean="0"/>
              <a:t>Amalia</a:t>
            </a:r>
            <a:endParaRPr lang="en-US" sz="2800" dirty="0"/>
          </a:p>
        </p:txBody>
      </p:sp>
      <p:pic>
        <p:nvPicPr>
          <p:cNvPr id="4098" name="Picture 2" descr="harta politica Italia"/>
          <p:cNvPicPr>
            <a:picLocks noChangeAspect="1" noChangeArrowheads="1"/>
          </p:cNvPicPr>
          <p:nvPr/>
        </p:nvPicPr>
        <p:blipFill>
          <a:blip r:embed="rId4"/>
          <a:srcRect/>
          <a:stretch>
            <a:fillRect/>
          </a:stretch>
        </p:blipFill>
        <p:spPr bwMode="auto">
          <a:xfrm>
            <a:off x="7247810" y="1113711"/>
            <a:ext cx="5715000" cy="4286250"/>
          </a:xfrm>
          <a:prstGeom prst="rect">
            <a:avLst/>
          </a:prstGeom>
          <a:noFill/>
        </p:spPr>
      </p:pic>
      <p:sp>
        <p:nvSpPr>
          <p:cNvPr id="13" name="TextBox 12"/>
          <p:cNvSpPr txBox="1"/>
          <p:nvPr/>
        </p:nvSpPr>
        <p:spPr>
          <a:xfrm>
            <a:off x="1239083" y="1298377"/>
            <a:ext cx="4215539" cy="584775"/>
          </a:xfrm>
          <a:prstGeom prst="rect">
            <a:avLst/>
          </a:prstGeom>
          <a:noFill/>
        </p:spPr>
        <p:txBody>
          <a:bodyPr wrap="square" rtlCol="0">
            <a:spAutoFit/>
          </a:bodyPr>
          <a:lstStyle/>
          <a:p>
            <a:r>
              <a:rPr lang="en-US" sz="3200" b="1" dirty="0" smtClean="0"/>
              <a:t>UNDE? </a:t>
            </a:r>
            <a:endParaRPr lang="en-US" sz="3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4502" y="1113711"/>
            <a:ext cx="3472034" cy="1952387"/>
          </a:xfrm>
          <a:prstGeom prst="rect">
            <a:avLst/>
          </a:prstGeom>
          <a:noFill/>
          <a:ln/>
        </p:spPr>
        <p:txBody>
          <a:bodyPr wrap="square" lIns="0" tIns="0" rIns="0" bIns="0" rtlCol="0" anchor="t"/>
          <a:lstStyle/>
          <a:p>
            <a:pPr marL="0" indent="0" algn="l">
              <a:lnSpc>
                <a:spcPts val="5100"/>
              </a:lnSpc>
              <a:buNone/>
            </a:pPr>
            <a:endParaRPr lang="en-US" sz="4100" dirty="0"/>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pic>
        <p:nvPicPr>
          <p:cNvPr id="1026" name="Picture 2"/>
          <p:cNvPicPr>
            <a:picLocks noChangeAspect="1" noChangeArrowheads="1"/>
          </p:cNvPicPr>
          <p:nvPr/>
        </p:nvPicPr>
        <p:blipFill>
          <a:blip r:embed="rId3"/>
          <a:srcRect/>
          <a:stretch>
            <a:fillRect/>
          </a:stretch>
        </p:blipFill>
        <p:spPr bwMode="auto">
          <a:xfrm>
            <a:off x="11794210" y="5843833"/>
            <a:ext cx="2836190" cy="2385766"/>
          </a:xfrm>
          <a:prstGeom prst="rect">
            <a:avLst/>
          </a:prstGeom>
          <a:noFill/>
          <a:ln w="9525">
            <a:noFill/>
            <a:miter lim="800000"/>
            <a:headEnd/>
            <a:tailEnd/>
          </a:ln>
        </p:spPr>
      </p:pic>
      <p:pic>
        <p:nvPicPr>
          <p:cNvPr id="16" name="Image 9"/>
          <p:cNvPicPr/>
          <p:nvPr/>
        </p:nvPicPr>
        <p:blipFill>
          <a:blip r:embed="rId4" cstate="print"/>
          <a:stretch>
            <a:fillRect/>
          </a:stretch>
        </p:blipFill>
        <p:spPr>
          <a:xfrm>
            <a:off x="4995690" y="2756007"/>
            <a:ext cx="5516656" cy="2826216"/>
          </a:xfrm>
          <a:prstGeom prst="rect">
            <a:avLst/>
          </a:prstGeom>
        </p:spPr>
      </p:pic>
      <p:sp>
        <p:nvSpPr>
          <p:cNvPr id="17" name="TextBox 16"/>
          <p:cNvSpPr txBox="1"/>
          <p:nvPr/>
        </p:nvSpPr>
        <p:spPr>
          <a:xfrm>
            <a:off x="1128475" y="5582223"/>
            <a:ext cx="9929177" cy="523220"/>
          </a:xfrm>
          <a:prstGeom prst="rect">
            <a:avLst/>
          </a:prstGeom>
          <a:noFill/>
        </p:spPr>
        <p:txBody>
          <a:bodyPr wrap="square" rtlCol="0">
            <a:spAutoFit/>
          </a:bodyPr>
          <a:lstStyle/>
          <a:p>
            <a:r>
              <a:rPr lang="en-US" sz="2800" b="1" dirty="0" smtClean="0"/>
              <a:t>International Learning and Training Institute </a:t>
            </a:r>
            <a:endParaRPr lang="en-US" sz="2800" b="1" dirty="0"/>
          </a:p>
        </p:txBody>
      </p:sp>
      <p:sp>
        <p:nvSpPr>
          <p:cNvPr id="18" name="Rectangle 17"/>
          <p:cNvSpPr/>
          <p:nvPr/>
        </p:nvSpPr>
        <p:spPr>
          <a:xfrm>
            <a:off x="1895322" y="1113711"/>
            <a:ext cx="8226932" cy="675185"/>
          </a:xfrm>
          <a:prstGeom prst="rect">
            <a:avLst/>
          </a:prstGeom>
        </p:spPr>
        <p:txBody>
          <a:bodyPr wrap="none">
            <a:spAutoFit/>
          </a:bodyPr>
          <a:lstStyle/>
          <a:p>
            <a:pPr>
              <a:lnSpc>
                <a:spcPts val="5100"/>
              </a:lnSpc>
            </a:pPr>
            <a:r>
              <a:rPr lang="en-US" sz="2400" b="1" dirty="0" err="1" smtClean="0">
                <a:solidFill>
                  <a:srgbClr val="00002E"/>
                </a:solidFill>
                <a:latin typeface="Nunito Semi Bold" pitchFamily="34" charset="0"/>
                <a:ea typeface="Nunito Semi Bold" pitchFamily="34" charset="-122"/>
                <a:cs typeface="Nunito Semi Bold" pitchFamily="34" charset="-120"/>
              </a:rPr>
              <a:t>Descoperirea</a:t>
            </a:r>
            <a:r>
              <a:rPr lang="en-US" sz="2400" b="1" dirty="0" smtClean="0">
                <a:solidFill>
                  <a:srgbClr val="00002E"/>
                </a:solidFill>
                <a:latin typeface="Nunito Semi Bold" pitchFamily="34" charset="0"/>
                <a:ea typeface="Nunito Semi Bold" pitchFamily="34" charset="-122"/>
                <a:cs typeface="Nunito Semi Bold" pitchFamily="34" charset="-120"/>
              </a:rPr>
              <a:t> </a:t>
            </a:r>
            <a:r>
              <a:rPr lang="en-US" sz="2400" b="1" dirty="0" err="1" smtClean="0">
                <a:solidFill>
                  <a:srgbClr val="00002E"/>
                </a:solidFill>
                <a:latin typeface="Nunito Semi Bold" pitchFamily="34" charset="0"/>
                <a:ea typeface="Nunito Semi Bold" pitchFamily="34" charset="-122"/>
                <a:cs typeface="Nunito Semi Bold" pitchFamily="34" charset="-120"/>
              </a:rPr>
              <a:t>și</a:t>
            </a:r>
            <a:r>
              <a:rPr lang="en-US" sz="2400" b="1" dirty="0" smtClean="0">
                <a:solidFill>
                  <a:srgbClr val="00002E"/>
                </a:solidFill>
                <a:latin typeface="Nunito Semi Bold" pitchFamily="34" charset="0"/>
                <a:ea typeface="Nunito Semi Bold" pitchFamily="34" charset="-122"/>
                <a:cs typeface="Nunito Semi Bold" pitchFamily="34" charset="-120"/>
              </a:rPr>
              <a:t> </a:t>
            </a:r>
            <a:r>
              <a:rPr lang="en-US" sz="2400" b="1" dirty="0" err="1" smtClean="0">
                <a:solidFill>
                  <a:srgbClr val="00002E"/>
                </a:solidFill>
                <a:latin typeface="Nunito Semi Bold" pitchFamily="34" charset="0"/>
                <a:ea typeface="Nunito Semi Bold" pitchFamily="34" charset="-122"/>
                <a:cs typeface="Nunito Semi Bold" pitchFamily="34" charset="-120"/>
              </a:rPr>
              <a:t>Predarea</a:t>
            </a:r>
            <a:r>
              <a:rPr lang="en-US" sz="2400" b="1" dirty="0" smtClean="0">
                <a:solidFill>
                  <a:srgbClr val="00002E"/>
                </a:solidFill>
                <a:latin typeface="Nunito Semi Bold" pitchFamily="34" charset="0"/>
                <a:ea typeface="Nunito Semi Bold" pitchFamily="34" charset="-122"/>
                <a:cs typeface="Nunito Semi Bold" pitchFamily="34" charset="-120"/>
              </a:rPr>
              <a:t> </a:t>
            </a:r>
            <a:r>
              <a:rPr lang="en-US" sz="2400" b="1" dirty="0" err="1" smtClean="0">
                <a:solidFill>
                  <a:srgbClr val="00002E"/>
                </a:solidFill>
                <a:latin typeface="Nunito Semi Bold" pitchFamily="34" charset="0"/>
                <a:ea typeface="Nunito Semi Bold" pitchFamily="34" charset="-122"/>
                <a:cs typeface="Nunito Semi Bold" pitchFamily="34" charset="-120"/>
              </a:rPr>
              <a:t>Copiilor</a:t>
            </a:r>
            <a:r>
              <a:rPr lang="en-US" sz="2400" b="1" dirty="0" smtClean="0">
                <a:solidFill>
                  <a:srgbClr val="00002E"/>
                </a:solidFill>
                <a:latin typeface="Nunito Semi Bold" pitchFamily="34" charset="0"/>
                <a:ea typeface="Nunito Semi Bold" pitchFamily="34" charset="-122"/>
                <a:cs typeface="Nunito Semi Bold" pitchFamily="34" charset="-120"/>
              </a:rPr>
              <a:t> cu </a:t>
            </a:r>
            <a:r>
              <a:rPr lang="en-US" sz="2400" b="1" dirty="0" err="1" smtClean="0">
                <a:solidFill>
                  <a:srgbClr val="00002E"/>
                </a:solidFill>
                <a:latin typeface="Nunito Semi Bold" pitchFamily="34" charset="0"/>
                <a:ea typeface="Nunito Semi Bold" pitchFamily="34" charset="-122"/>
                <a:cs typeface="Nunito Semi Bold" pitchFamily="34" charset="-120"/>
              </a:rPr>
              <a:t>Dificultăți</a:t>
            </a:r>
            <a:r>
              <a:rPr lang="en-US" sz="2400" b="1" dirty="0" smtClean="0">
                <a:solidFill>
                  <a:srgbClr val="00002E"/>
                </a:solidFill>
                <a:latin typeface="Nunito Semi Bold" pitchFamily="34" charset="0"/>
                <a:ea typeface="Nunito Semi Bold" pitchFamily="34" charset="-122"/>
                <a:cs typeface="Nunito Semi Bold" pitchFamily="34" charset="-120"/>
              </a:rPr>
              <a:t> de </a:t>
            </a:r>
            <a:r>
              <a:rPr lang="en-US" sz="2400" b="1" dirty="0" err="1" smtClean="0">
                <a:solidFill>
                  <a:srgbClr val="00002E"/>
                </a:solidFill>
                <a:latin typeface="Nunito Semi Bold" pitchFamily="34" charset="0"/>
                <a:ea typeface="Nunito Semi Bold" pitchFamily="34" charset="-122"/>
                <a:cs typeface="Nunito Semi Bold" pitchFamily="34" charset="-120"/>
              </a:rPr>
              <a:t>Învățare</a:t>
            </a:r>
            <a:endParaRPr lang="en-US" sz="2400" b="1" dirty="0" smtClean="0">
              <a:solidFill>
                <a:srgbClr val="00002E"/>
              </a:solidFill>
              <a:latin typeface="Nunito Semi Bold" pitchFamily="34" charset="0"/>
              <a:ea typeface="Nunito Semi Bold" pitchFamily="34" charset="-122"/>
              <a:cs typeface="Nunito Semi Bold" pitchFamily="34"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2626" y="1445657"/>
            <a:ext cx="7594997" cy="1952387"/>
          </a:xfrm>
          <a:prstGeom prst="rect">
            <a:avLst/>
          </a:prstGeom>
          <a:noFill/>
          <a:ln/>
        </p:spPr>
        <p:txBody>
          <a:bodyPr wrap="square" lIns="0" tIns="0" rIns="0" bIns="0" rtlCol="0" anchor="t"/>
          <a:lstStyle/>
          <a:p>
            <a:pPr marL="0" indent="0" algn="l">
              <a:lnSpc>
                <a:spcPts val="5100"/>
              </a:lnSpc>
              <a:buNone/>
            </a:pPr>
            <a:endParaRPr lang="en-US" sz="4100" dirty="0"/>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sp>
        <p:nvSpPr>
          <p:cNvPr id="10" name="TextBox 9"/>
          <p:cNvSpPr txBox="1"/>
          <p:nvPr/>
        </p:nvSpPr>
        <p:spPr>
          <a:xfrm>
            <a:off x="1239083" y="867905"/>
            <a:ext cx="7610449" cy="5109091"/>
          </a:xfrm>
          <a:prstGeom prst="rect">
            <a:avLst/>
          </a:prstGeom>
          <a:noFill/>
        </p:spPr>
        <p:txBody>
          <a:bodyPr wrap="square" rtlCol="0">
            <a:spAutoFit/>
          </a:bodyPr>
          <a:lstStyle/>
          <a:p>
            <a:r>
              <a:rPr lang="fr-FR" sz="2800" b="1" dirty="0" err="1" smtClean="0"/>
              <a:t>Obiective</a:t>
            </a:r>
            <a:r>
              <a:rPr lang="fr-FR" sz="2800" b="1" dirty="0" smtClean="0"/>
              <a:t> :</a:t>
            </a:r>
            <a:endParaRPr lang="en-US" sz="2800" b="1" dirty="0" smtClean="0"/>
          </a:p>
          <a:p>
            <a:r>
              <a:rPr lang="en-US" sz="2000" dirty="0" smtClean="0"/>
              <a:t>·</a:t>
            </a:r>
            <a:r>
              <a:rPr lang="fr-FR" sz="2000" dirty="0" smtClean="0"/>
              <a:t>  </a:t>
            </a:r>
            <a:r>
              <a:rPr lang="fr-FR" sz="2800" dirty="0" err="1" smtClean="0"/>
              <a:t>Învă</a:t>
            </a:r>
            <a:r>
              <a:rPr lang="fr-FR" sz="2800" dirty="0" smtClean="0"/>
              <a:t>țarea </a:t>
            </a:r>
            <a:r>
              <a:rPr lang="fr-FR" sz="2800" dirty="0" err="1" smtClean="0"/>
              <a:t>terminologiei</a:t>
            </a:r>
            <a:r>
              <a:rPr lang="fr-FR" sz="2800" dirty="0" smtClean="0"/>
              <a:t> </a:t>
            </a:r>
            <a:r>
              <a:rPr lang="fr-FR" sz="2800" dirty="0" err="1" smtClean="0"/>
              <a:t>dificultă</a:t>
            </a:r>
            <a:r>
              <a:rPr lang="fr-FR" sz="2800" dirty="0" smtClean="0"/>
              <a:t>ț</a:t>
            </a:r>
            <a:r>
              <a:rPr lang="fr-FR" sz="2800" dirty="0" err="1" smtClean="0"/>
              <a:t>ilor</a:t>
            </a:r>
            <a:r>
              <a:rPr lang="fr-FR" sz="2800" dirty="0" smtClean="0"/>
              <a:t> de </a:t>
            </a:r>
            <a:r>
              <a:rPr lang="fr-FR" sz="2800" dirty="0" err="1" smtClean="0"/>
              <a:t>învă</a:t>
            </a:r>
            <a:r>
              <a:rPr lang="fr-FR" sz="2800" dirty="0" smtClean="0"/>
              <a:t>țare. </a:t>
            </a:r>
            <a:endParaRPr lang="en-US" sz="2800" dirty="0" smtClean="0"/>
          </a:p>
          <a:p>
            <a:r>
              <a:rPr lang="en-US" sz="2800" dirty="0" smtClean="0"/>
              <a:t>·</a:t>
            </a:r>
            <a:r>
              <a:rPr lang="fr-FR" sz="2800" dirty="0" smtClean="0"/>
              <a:t>  </a:t>
            </a:r>
            <a:r>
              <a:rPr lang="fr-FR" sz="2800" dirty="0" err="1" smtClean="0"/>
              <a:t>Dezvoltarea</a:t>
            </a:r>
            <a:r>
              <a:rPr lang="fr-FR" sz="2800" dirty="0" smtClean="0"/>
              <a:t> de instrumente și </a:t>
            </a:r>
            <a:r>
              <a:rPr lang="fr-FR" sz="2800" dirty="0" err="1" smtClean="0"/>
              <a:t>tehnici</a:t>
            </a:r>
            <a:r>
              <a:rPr lang="fr-FR" sz="2800" dirty="0" smtClean="0"/>
              <a:t> </a:t>
            </a:r>
            <a:r>
              <a:rPr lang="fr-FR" sz="2800" dirty="0" err="1" smtClean="0"/>
              <a:t>pentru</a:t>
            </a:r>
            <a:r>
              <a:rPr lang="fr-FR" sz="2800" dirty="0" smtClean="0"/>
              <a:t> </a:t>
            </a:r>
            <a:r>
              <a:rPr lang="fr-FR" sz="2800" dirty="0" err="1" smtClean="0"/>
              <a:t>lucrul</a:t>
            </a:r>
            <a:r>
              <a:rPr lang="fr-FR" sz="2800" dirty="0" smtClean="0"/>
              <a:t> </a:t>
            </a:r>
            <a:r>
              <a:rPr lang="fr-FR" sz="2800" dirty="0" err="1" smtClean="0"/>
              <a:t>cu</a:t>
            </a:r>
            <a:r>
              <a:rPr lang="fr-FR" sz="2800" dirty="0" smtClean="0"/>
              <a:t> </a:t>
            </a:r>
            <a:r>
              <a:rPr lang="fr-FR" sz="2800" dirty="0" err="1" smtClean="0"/>
              <a:t>elevii</a:t>
            </a:r>
            <a:r>
              <a:rPr lang="fr-FR" sz="2800" dirty="0" smtClean="0"/>
              <a:t> </a:t>
            </a:r>
            <a:r>
              <a:rPr lang="fr-FR" sz="2800" dirty="0" err="1" smtClean="0"/>
              <a:t>cu</a:t>
            </a:r>
            <a:r>
              <a:rPr lang="fr-FR" sz="2800" dirty="0" smtClean="0"/>
              <a:t> </a:t>
            </a:r>
            <a:r>
              <a:rPr lang="fr-FR" sz="2800" dirty="0" err="1" smtClean="0"/>
              <a:t>dislexie</a:t>
            </a:r>
            <a:r>
              <a:rPr lang="fr-FR" sz="2800" dirty="0" smtClean="0"/>
              <a:t>, </a:t>
            </a:r>
            <a:r>
              <a:rPr lang="fr-FR" sz="2800" dirty="0" err="1" smtClean="0"/>
              <a:t>disgrafie</a:t>
            </a:r>
            <a:r>
              <a:rPr lang="fr-FR" sz="2800" dirty="0" smtClean="0"/>
              <a:t> și </a:t>
            </a:r>
            <a:r>
              <a:rPr lang="fr-FR" sz="2800" dirty="0" err="1" smtClean="0"/>
              <a:t>discalculie</a:t>
            </a:r>
            <a:r>
              <a:rPr lang="fr-FR" sz="2800" dirty="0" smtClean="0"/>
              <a:t>. </a:t>
            </a:r>
            <a:endParaRPr lang="en-US" sz="2800" dirty="0" smtClean="0"/>
          </a:p>
          <a:p>
            <a:r>
              <a:rPr lang="en-US" sz="2800" dirty="0" smtClean="0"/>
              <a:t>·</a:t>
            </a:r>
            <a:r>
              <a:rPr lang="fr-FR" sz="2800" dirty="0" smtClean="0"/>
              <a:t>  </a:t>
            </a:r>
            <a:r>
              <a:rPr lang="fr-FR" sz="2800" dirty="0" err="1" smtClean="0"/>
              <a:t>Cre</a:t>
            </a:r>
            <a:r>
              <a:rPr lang="fr-FR" sz="2800" dirty="0" smtClean="0"/>
              <a:t>ș</a:t>
            </a:r>
            <a:r>
              <a:rPr lang="fr-FR" sz="2800" dirty="0" err="1" smtClean="0"/>
              <a:t>terea</a:t>
            </a:r>
            <a:r>
              <a:rPr lang="fr-FR" sz="2800" dirty="0" smtClean="0"/>
              <a:t> </a:t>
            </a:r>
            <a:r>
              <a:rPr lang="fr-FR" sz="2800" dirty="0" err="1" smtClean="0"/>
              <a:t>participării</a:t>
            </a:r>
            <a:r>
              <a:rPr lang="fr-FR" sz="2800" dirty="0" smtClean="0"/>
              <a:t> </a:t>
            </a:r>
            <a:r>
              <a:rPr lang="fr-FR" sz="2800" dirty="0" err="1" smtClean="0"/>
              <a:t>părin</a:t>
            </a:r>
            <a:r>
              <a:rPr lang="fr-FR" sz="2800" dirty="0" smtClean="0"/>
              <a:t>ț</a:t>
            </a:r>
            <a:r>
              <a:rPr lang="fr-FR" sz="2800" dirty="0" err="1" smtClean="0"/>
              <a:t>ilor</a:t>
            </a:r>
            <a:r>
              <a:rPr lang="fr-FR" sz="2800" dirty="0" smtClean="0"/>
              <a:t> la </a:t>
            </a:r>
            <a:r>
              <a:rPr lang="fr-FR" sz="2800" dirty="0" err="1" smtClean="0"/>
              <a:t>educa</a:t>
            </a:r>
            <a:r>
              <a:rPr lang="fr-FR" sz="2800" dirty="0" smtClean="0"/>
              <a:t>ț</a:t>
            </a:r>
            <a:r>
              <a:rPr lang="fr-FR" sz="2800" dirty="0" err="1" smtClean="0"/>
              <a:t>ie</a:t>
            </a:r>
            <a:r>
              <a:rPr lang="fr-FR" sz="2800" dirty="0" smtClean="0"/>
              <a:t>. </a:t>
            </a:r>
            <a:endParaRPr lang="en-US" sz="2800" dirty="0" smtClean="0"/>
          </a:p>
          <a:p>
            <a:r>
              <a:rPr lang="en-US" sz="2800" dirty="0" smtClean="0"/>
              <a:t>·</a:t>
            </a:r>
            <a:r>
              <a:rPr lang="fr-FR" sz="2800" dirty="0" smtClean="0"/>
              <a:t>  </a:t>
            </a:r>
            <a:r>
              <a:rPr lang="fr-FR" sz="2800" dirty="0" err="1" smtClean="0"/>
              <a:t>Încurajarea</a:t>
            </a:r>
            <a:r>
              <a:rPr lang="fr-FR" sz="2800" dirty="0" smtClean="0"/>
              <a:t> </a:t>
            </a:r>
            <a:r>
              <a:rPr lang="fr-FR" sz="2800" dirty="0" err="1" smtClean="0"/>
              <a:t>elevilor</a:t>
            </a:r>
            <a:r>
              <a:rPr lang="fr-FR" sz="2800" dirty="0" smtClean="0"/>
              <a:t> </a:t>
            </a:r>
            <a:r>
              <a:rPr lang="fr-FR" sz="2800" dirty="0" err="1" smtClean="0"/>
              <a:t>să</a:t>
            </a:r>
            <a:r>
              <a:rPr lang="fr-FR" sz="2800" dirty="0" smtClean="0"/>
              <a:t> </a:t>
            </a:r>
            <a:r>
              <a:rPr lang="fr-FR" sz="2800" dirty="0" err="1" smtClean="0"/>
              <a:t>pună</a:t>
            </a:r>
            <a:r>
              <a:rPr lang="fr-FR" sz="2800" dirty="0" smtClean="0"/>
              <a:t> </a:t>
            </a:r>
            <a:r>
              <a:rPr lang="fr-FR" sz="2800" dirty="0" err="1" smtClean="0"/>
              <a:t>întrebări</a:t>
            </a:r>
            <a:r>
              <a:rPr lang="fr-FR" sz="2800" dirty="0" smtClean="0"/>
              <a:t> ca instrument de </a:t>
            </a:r>
            <a:r>
              <a:rPr lang="fr-FR" sz="2800" dirty="0" err="1" smtClean="0"/>
              <a:t>învă</a:t>
            </a:r>
            <a:r>
              <a:rPr lang="fr-FR" sz="2800" dirty="0" smtClean="0"/>
              <a:t>țare. </a:t>
            </a:r>
            <a:endParaRPr lang="en-US" sz="2800" dirty="0" smtClean="0"/>
          </a:p>
          <a:p>
            <a:r>
              <a:rPr lang="en-US" sz="2800" dirty="0" smtClean="0"/>
              <a:t>·</a:t>
            </a:r>
            <a:r>
              <a:rPr lang="fr-FR" sz="2800" dirty="0" smtClean="0"/>
              <a:t>  </a:t>
            </a:r>
            <a:r>
              <a:rPr lang="fr-FR" sz="2800" dirty="0" err="1" smtClean="0"/>
              <a:t>Promovarea</a:t>
            </a:r>
            <a:r>
              <a:rPr lang="fr-FR" sz="2800" dirty="0" smtClean="0"/>
              <a:t> </a:t>
            </a:r>
            <a:r>
              <a:rPr lang="fr-FR" sz="2800" dirty="0" err="1" smtClean="0"/>
              <a:t>unei</a:t>
            </a:r>
            <a:r>
              <a:rPr lang="fr-FR" sz="2800" dirty="0" smtClean="0"/>
              <a:t> </a:t>
            </a:r>
            <a:r>
              <a:rPr lang="fr-FR" sz="2800" dirty="0" err="1" smtClean="0"/>
              <a:t>abordări</a:t>
            </a:r>
            <a:r>
              <a:rPr lang="fr-FR" sz="2800" dirty="0" smtClean="0"/>
              <a:t> </a:t>
            </a:r>
            <a:r>
              <a:rPr lang="fr-FR" sz="2800" dirty="0" err="1" smtClean="0"/>
              <a:t>centrate</a:t>
            </a:r>
            <a:r>
              <a:rPr lang="fr-FR" sz="2800" dirty="0" smtClean="0"/>
              <a:t> </a:t>
            </a:r>
            <a:r>
              <a:rPr lang="fr-FR" sz="2800" dirty="0" err="1" smtClean="0"/>
              <a:t>pe</a:t>
            </a:r>
            <a:r>
              <a:rPr lang="fr-FR" sz="2800" dirty="0" smtClean="0"/>
              <a:t> </a:t>
            </a:r>
            <a:r>
              <a:rPr lang="fr-FR" sz="2800" dirty="0" err="1" smtClean="0"/>
              <a:t>elev</a:t>
            </a:r>
            <a:r>
              <a:rPr lang="fr-FR" sz="2800" dirty="0" smtClean="0"/>
              <a:t> </a:t>
            </a:r>
            <a:r>
              <a:rPr lang="fr-FR" sz="2800" dirty="0" err="1" smtClean="0"/>
              <a:t>în</a:t>
            </a:r>
            <a:r>
              <a:rPr lang="fr-FR" sz="2800" dirty="0" smtClean="0"/>
              <a:t> </a:t>
            </a:r>
            <a:r>
              <a:rPr lang="fr-FR" sz="2800" dirty="0" err="1" smtClean="0"/>
              <a:t>educa</a:t>
            </a:r>
            <a:r>
              <a:rPr lang="fr-FR" sz="2800" dirty="0" smtClean="0"/>
              <a:t>ț</a:t>
            </a:r>
            <a:r>
              <a:rPr lang="fr-FR" sz="2800" dirty="0" err="1" smtClean="0"/>
              <a:t>ie</a:t>
            </a:r>
            <a:r>
              <a:rPr lang="fr-FR" sz="2800" dirty="0" smtClean="0"/>
              <a:t>. </a:t>
            </a:r>
            <a:endParaRPr lang="en-US" sz="2800" dirty="0" smtClean="0"/>
          </a:p>
          <a:p>
            <a:r>
              <a:rPr lang="en-US" sz="2800" dirty="0" smtClean="0"/>
              <a:t>·</a:t>
            </a:r>
            <a:r>
              <a:rPr lang="fr-FR" sz="2800" dirty="0" smtClean="0"/>
              <a:t>  </a:t>
            </a:r>
            <a:r>
              <a:rPr lang="fr-FR" sz="2800" dirty="0" err="1" smtClean="0"/>
              <a:t>Dezvoltarea</a:t>
            </a:r>
            <a:r>
              <a:rPr lang="fr-FR" sz="2800" dirty="0" smtClean="0"/>
              <a:t> de </a:t>
            </a:r>
            <a:r>
              <a:rPr lang="fr-FR" sz="2800" dirty="0" err="1" smtClean="0"/>
              <a:t>aplica</a:t>
            </a:r>
            <a:r>
              <a:rPr lang="fr-FR" sz="2800" dirty="0" smtClean="0"/>
              <a:t>ții </a:t>
            </a:r>
            <a:r>
              <a:rPr lang="fr-FR" sz="2800" dirty="0" err="1" smtClean="0"/>
              <a:t>legate</a:t>
            </a:r>
            <a:r>
              <a:rPr lang="fr-FR" sz="2800" dirty="0" smtClean="0"/>
              <a:t> de </a:t>
            </a:r>
            <a:r>
              <a:rPr lang="fr-FR" sz="2800" dirty="0" err="1" smtClean="0"/>
              <a:t>participarea</a:t>
            </a:r>
            <a:r>
              <a:rPr lang="fr-FR" sz="2800" dirty="0" smtClean="0"/>
              <a:t> </a:t>
            </a:r>
            <a:r>
              <a:rPr lang="fr-FR" sz="2800" dirty="0" err="1" smtClean="0"/>
              <a:t>persoanei</a:t>
            </a:r>
            <a:r>
              <a:rPr lang="fr-FR" sz="2800" dirty="0" smtClean="0"/>
              <a:t> </a:t>
            </a:r>
            <a:r>
              <a:rPr lang="fr-FR" sz="2800" dirty="0" err="1" smtClean="0"/>
              <a:t>cu</a:t>
            </a:r>
            <a:r>
              <a:rPr lang="fr-FR" sz="2800" dirty="0" smtClean="0"/>
              <a:t> </a:t>
            </a:r>
            <a:r>
              <a:rPr lang="fr-FR" sz="2800" dirty="0" err="1" smtClean="0"/>
              <a:t>dislexie</a:t>
            </a:r>
            <a:r>
              <a:rPr lang="fr-FR" sz="2800" dirty="0" smtClean="0"/>
              <a:t> </a:t>
            </a:r>
            <a:r>
              <a:rPr lang="fr-FR" sz="2800" dirty="0" err="1" smtClean="0"/>
              <a:t>în</a:t>
            </a:r>
            <a:r>
              <a:rPr lang="fr-FR" sz="2800" dirty="0" smtClean="0"/>
              <a:t> </a:t>
            </a:r>
            <a:r>
              <a:rPr lang="fr-FR" sz="2800" dirty="0" err="1" smtClean="0"/>
              <a:t>societate</a:t>
            </a:r>
            <a:r>
              <a:rPr lang="fr-FR" sz="2800" dirty="0" smtClean="0"/>
              <a:t>. </a:t>
            </a:r>
            <a:endParaRPr lang="en-US" sz="2800" dirty="0" smtClean="0"/>
          </a:p>
          <a:p>
            <a:endParaRPr lang="en-US" dirty="0"/>
          </a:p>
        </p:txBody>
      </p:sp>
      <p:pic>
        <p:nvPicPr>
          <p:cNvPr id="11267" name="Picture 3" descr="C:\Users\Oana\Desktop\480683948_1233941165405256_8217318746685393481_n.jpg"/>
          <p:cNvPicPr>
            <a:picLocks noChangeAspect="1" noChangeArrowheads="1"/>
          </p:cNvPicPr>
          <p:nvPr/>
        </p:nvPicPr>
        <p:blipFill>
          <a:blip r:embed="rId3"/>
          <a:srcRect/>
          <a:stretch>
            <a:fillRect/>
          </a:stretch>
        </p:blipFill>
        <p:spPr bwMode="auto">
          <a:xfrm>
            <a:off x="8607623" y="3717597"/>
            <a:ext cx="6016003" cy="451200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012626" y="1445657"/>
            <a:ext cx="7594997" cy="1952387"/>
          </a:xfrm>
          <a:prstGeom prst="rect">
            <a:avLst/>
          </a:prstGeom>
          <a:noFill/>
          <a:ln/>
        </p:spPr>
        <p:txBody>
          <a:bodyPr wrap="square" lIns="0" tIns="0" rIns="0" bIns="0" rtlCol="0" anchor="t"/>
          <a:lstStyle/>
          <a:p>
            <a:pPr marL="0" indent="0" algn="l">
              <a:lnSpc>
                <a:spcPts val="5100"/>
              </a:lnSpc>
              <a:buNone/>
            </a:pPr>
            <a:endParaRPr lang="en-US" sz="4100" dirty="0"/>
          </a:p>
        </p:txBody>
      </p:sp>
      <p:sp>
        <p:nvSpPr>
          <p:cNvPr id="4" name="Text 1"/>
          <p:cNvSpPr/>
          <p:nvPr/>
        </p:nvSpPr>
        <p:spPr>
          <a:xfrm>
            <a:off x="774502" y="3398044"/>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5" name="Text 2"/>
          <p:cNvSpPr/>
          <p:nvPr/>
        </p:nvSpPr>
        <p:spPr>
          <a:xfrm>
            <a:off x="774502" y="5063371"/>
            <a:ext cx="7594997" cy="1416368"/>
          </a:xfrm>
          <a:prstGeom prst="rect">
            <a:avLst/>
          </a:prstGeom>
          <a:noFill/>
          <a:ln/>
        </p:spPr>
        <p:txBody>
          <a:bodyPr wrap="square" lIns="0" tIns="0" rIns="0" bIns="0" rtlCol="0" anchor="t"/>
          <a:lstStyle/>
          <a:p>
            <a:pPr marL="0" indent="0" algn="l">
              <a:lnSpc>
                <a:spcPts val="2750"/>
              </a:lnSpc>
              <a:buNone/>
            </a:pPr>
            <a:endParaRPr lang="en-US" sz="1700" dirty="0"/>
          </a:p>
        </p:txBody>
      </p:sp>
      <p:sp>
        <p:nvSpPr>
          <p:cNvPr id="6" name="Shape 3"/>
          <p:cNvSpPr/>
          <p:nvPr/>
        </p:nvSpPr>
        <p:spPr>
          <a:xfrm>
            <a:off x="774502" y="6745248"/>
            <a:ext cx="353973" cy="353973"/>
          </a:xfrm>
          <a:prstGeom prst="roundRect">
            <a:avLst>
              <a:gd name="adj" fmla="val 25829896"/>
            </a:avLst>
          </a:prstGeom>
          <a:solidFill>
            <a:srgbClr val="D3D510"/>
          </a:solidFill>
          <a:ln w="7620">
            <a:solidFill>
              <a:srgbClr val="FFFFFF"/>
            </a:solidFill>
            <a:prstDash val="solid"/>
          </a:ln>
        </p:spPr>
      </p:sp>
      <p:sp>
        <p:nvSpPr>
          <p:cNvPr id="7" name="Text 4"/>
          <p:cNvSpPr/>
          <p:nvPr/>
        </p:nvSpPr>
        <p:spPr>
          <a:xfrm>
            <a:off x="890230" y="6873478"/>
            <a:ext cx="122396"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OC</a:t>
            </a:r>
            <a:endParaRPr lang="en-US" sz="750" dirty="0"/>
          </a:p>
        </p:txBody>
      </p:sp>
      <p:sp>
        <p:nvSpPr>
          <p:cNvPr id="8" name="Text 5"/>
          <p:cNvSpPr/>
          <p:nvPr/>
        </p:nvSpPr>
        <p:spPr>
          <a:xfrm>
            <a:off x="1239083" y="6728698"/>
            <a:ext cx="2328029" cy="387191"/>
          </a:xfrm>
          <a:prstGeom prst="rect">
            <a:avLst/>
          </a:prstGeom>
          <a:noFill/>
          <a:ln/>
        </p:spPr>
        <p:txBody>
          <a:bodyPr wrap="none" lIns="0" tIns="0" rIns="0" bIns="0" rtlCol="0" anchor="t"/>
          <a:lstStyle/>
          <a:p>
            <a:pPr marL="0" indent="0" algn="l">
              <a:lnSpc>
                <a:spcPts val="3000"/>
              </a:lnSpc>
              <a:buNone/>
            </a:pPr>
            <a:endParaRPr lang="en-US" sz="2150" dirty="0"/>
          </a:p>
        </p:txBody>
      </p:sp>
      <p:sp>
        <p:nvSpPr>
          <p:cNvPr id="10" name="TextBox 9"/>
          <p:cNvSpPr txBox="1"/>
          <p:nvPr/>
        </p:nvSpPr>
        <p:spPr>
          <a:xfrm>
            <a:off x="1239083" y="867905"/>
            <a:ext cx="7610449" cy="6832640"/>
          </a:xfrm>
          <a:prstGeom prst="rect">
            <a:avLst/>
          </a:prstGeom>
          <a:noFill/>
        </p:spPr>
        <p:txBody>
          <a:bodyPr wrap="square" rtlCol="0">
            <a:spAutoFit/>
          </a:bodyPr>
          <a:lstStyle/>
          <a:p>
            <a:r>
              <a:rPr lang="fr-FR" sz="2800" b="1" dirty="0" err="1" smtClean="0"/>
              <a:t>Obiective</a:t>
            </a:r>
            <a:r>
              <a:rPr lang="fr-FR" sz="2800" b="1" dirty="0" smtClean="0"/>
              <a:t> :</a:t>
            </a:r>
            <a:endParaRPr lang="en-US" sz="2800" b="1" dirty="0" smtClean="0"/>
          </a:p>
          <a:p>
            <a:r>
              <a:rPr lang="en-US" sz="2800" dirty="0" smtClean="0"/>
              <a:t>·</a:t>
            </a:r>
            <a:r>
              <a:rPr lang="fr-FR" sz="2800" dirty="0" smtClean="0"/>
              <a:t>  </a:t>
            </a:r>
            <a:r>
              <a:rPr lang="fr-FR" sz="2800" dirty="0" err="1" smtClean="0"/>
              <a:t>Învă</a:t>
            </a:r>
            <a:r>
              <a:rPr lang="fr-FR" sz="2800" dirty="0" smtClean="0"/>
              <a:t>țarea </a:t>
            </a:r>
            <a:r>
              <a:rPr lang="fr-FR" sz="2800" dirty="0" err="1" smtClean="0"/>
              <a:t>depă</a:t>
            </a:r>
            <a:r>
              <a:rPr lang="fr-FR" sz="2800" dirty="0" smtClean="0"/>
              <a:t>ș</a:t>
            </a:r>
            <a:r>
              <a:rPr lang="fr-FR" sz="2800" dirty="0" err="1" smtClean="0"/>
              <a:t>irii</a:t>
            </a:r>
            <a:r>
              <a:rPr lang="fr-FR" sz="2800" dirty="0" smtClean="0"/>
              <a:t> </a:t>
            </a:r>
            <a:r>
              <a:rPr lang="fr-FR" sz="2800" dirty="0" err="1" smtClean="0"/>
              <a:t>diverselor</a:t>
            </a:r>
            <a:r>
              <a:rPr lang="fr-FR" sz="2800" dirty="0" smtClean="0"/>
              <a:t> </a:t>
            </a:r>
            <a:r>
              <a:rPr lang="fr-FR" sz="2800" dirty="0" err="1" smtClean="0"/>
              <a:t>provocări</a:t>
            </a:r>
            <a:r>
              <a:rPr lang="fr-FR" sz="2800" dirty="0" smtClean="0"/>
              <a:t> </a:t>
            </a:r>
            <a:r>
              <a:rPr lang="fr-FR" sz="2800" dirty="0" err="1" smtClean="0"/>
              <a:t>din</a:t>
            </a:r>
            <a:r>
              <a:rPr lang="fr-FR" sz="2800" dirty="0" smtClean="0"/>
              <a:t> </a:t>
            </a:r>
            <a:r>
              <a:rPr lang="fr-FR" sz="2800" dirty="0" err="1" smtClean="0"/>
              <a:t>clasă</a:t>
            </a:r>
            <a:r>
              <a:rPr lang="fr-FR" sz="2800" dirty="0" smtClean="0"/>
              <a:t>: </a:t>
            </a:r>
            <a:r>
              <a:rPr lang="fr-FR" sz="2800" dirty="0" err="1" smtClean="0"/>
              <a:t>dislexie</a:t>
            </a:r>
            <a:r>
              <a:rPr lang="fr-FR" sz="2800" dirty="0" smtClean="0"/>
              <a:t> / </a:t>
            </a:r>
            <a:r>
              <a:rPr lang="fr-FR" sz="2800" dirty="0" err="1" smtClean="0"/>
              <a:t>dezvoltare</a:t>
            </a:r>
            <a:r>
              <a:rPr lang="fr-FR" sz="2800" dirty="0" smtClean="0"/>
              <a:t> </a:t>
            </a:r>
            <a:r>
              <a:rPr lang="fr-FR" sz="2800" dirty="0" err="1" smtClean="0"/>
              <a:t>normală</a:t>
            </a:r>
            <a:r>
              <a:rPr lang="fr-FR" sz="2800" dirty="0" smtClean="0"/>
              <a:t>. </a:t>
            </a:r>
            <a:endParaRPr lang="en-US" sz="2800" dirty="0" smtClean="0"/>
          </a:p>
          <a:p>
            <a:r>
              <a:rPr lang="en-US" sz="2800" dirty="0" smtClean="0"/>
              <a:t>·</a:t>
            </a:r>
            <a:r>
              <a:rPr lang="fr-FR" sz="2800" dirty="0" smtClean="0"/>
              <a:t>  </a:t>
            </a:r>
            <a:r>
              <a:rPr lang="fr-FR" sz="2800" dirty="0" err="1" smtClean="0"/>
              <a:t>Observarea</a:t>
            </a:r>
            <a:r>
              <a:rPr lang="fr-FR" sz="2800" dirty="0" smtClean="0"/>
              <a:t> </a:t>
            </a:r>
            <a:r>
              <a:rPr lang="fr-FR" sz="2800" dirty="0" err="1" smtClean="0"/>
              <a:t>copiilor</a:t>
            </a:r>
            <a:r>
              <a:rPr lang="fr-FR" sz="2800" dirty="0" smtClean="0"/>
              <a:t> </a:t>
            </a:r>
            <a:r>
              <a:rPr lang="fr-FR" sz="2800" dirty="0" err="1" smtClean="0"/>
              <a:t>cu</a:t>
            </a:r>
            <a:r>
              <a:rPr lang="fr-FR" sz="2800" dirty="0" smtClean="0"/>
              <a:t> </a:t>
            </a:r>
            <a:r>
              <a:rPr lang="fr-FR" sz="2800" dirty="0" err="1" smtClean="0"/>
              <a:t>dificultă</a:t>
            </a:r>
            <a:r>
              <a:rPr lang="fr-FR" sz="2800" dirty="0" smtClean="0"/>
              <a:t>ți de </a:t>
            </a:r>
            <a:r>
              <a:rPr lang="fr-FR" sz="2800" dirty="0" err="1" smtClean="0"/>
              <a:t>învă</a:t>
            </a:r>
            <a:r>
              <a:rPr lang="fr-FR" sz="2800" dirty="0" smtClean="0"/>
              <a:t>țare </a:t>
            </a:r>
            <a:r>
              <a:rPr lang="fr-FR" sz="2800" dirty="0" err="1" smtClean="0"/>
              <a:t>în</a:t>
            </a:r>
            <a:r>
              <a:rPr lang="fr-FR" sz="2800" dirty="0" smtClean="0"/>
              <a:t> </a:t>
            </a:r>
            <a:r>
              <a:rPr lang="fr-FR" sz="2800" dirty="0" err="1" smtClean="0"/>
              <a:t>clasă</a:t>
            </a:r>
            <a:r>
              <a:rPr lang="fr-FR" sz="2800" dirty="0" smtClean="0"/>
              <a:t>. </a:t>
            </a:r>
            <a:endParaRPr lang="en-US" sz="2800" dirty="0" smtClean="0"/>
          </a:p>
          <a:p>
            <a:r>
              <a:rPr lang="en-US" sz="2800" dirty="0" smtClean="0"/>
              <a:t>·</a:t>
            </a:r>
            <a:r>
              <a:rPr lang="fr-FR" sz="2800" dirty="0" smtClean="0"/>
              <a:t>  </a:t>
            </a:r>
            <a:r>
              <a:rPr lang="fr-FR" sz="2800" dirty="0" err="1" smtClean="0"/>
              <a:t>Dezvoltarea</a:t>
            </a:r>
            <a:r>
              <a:rPr lang="fr-FR" sz="2800" dirty="0" smtClean="0"/>
              <a:t> </a:t>
            </a:r>
            <a:r>
              <a:rPr lang="fr-FR" sz="2800" dirty="0" err="1" smtClean="0"/>
              <a:t>abilită</a:t>
            </a:r>
            <a:r>
              <a:rPr lang="fr-FR" sz="2800" dirty="0" smtClean="0"/>
              <a:t>ț</a:t>
            </a:r>
            <a:r>
              <a:rPr lang="fr-FR" sz="2800" dirty="0" err="1" smtClean="0"/>
              <a:t>ilor</a:t>
            </a:r>
            <a:r>
              <a:rPr lang="fr-FR" sz="2800" dirty="0" smtClean="0"/>
              <a:t> de </a:t>
            </a:r>
            <a:r>
              <a:rPr lang="fr-FR" sz="2800" dirty="0" err="1" smtClean="0"/>
              <a:t>orientare</a:t>
            </a:r>
            <a:r>
              <a:rPr lang="fr-FR" sz="2800" dirty="0" smtClean="0"/>
              <a:t> spaț</a:t>
            </a:r>
            <a:r>
              <a:rPr lang="fr-FR" sz="2800" dirty="0" err="1" smtClean="0"/>
              <a:t>ială</a:t>
            </a:r>
            <a:r>
              <a:rPr lang="fr-FR" sz="2800" dirty="0" smtClean="0"/>
              <a:t> la </a:t>
            </a:r>
            <a:r>
              <a:rPr lang="fr-FR" sz="2800" dirty="0" err="1" smtClean="0"/>
              <a:t>elevii</a:t>
            </a:r>
            <a:r>
              <a:rPr lang="fr-FR" sz="2800" dirty="0" smtClean="0"/>
              <a:t> </a:t>
            </a:r>
            <a:r>
              <a:rPr lang="fr-FR" sz="2800" dirty="0" err="1" smtClean="0"/>
              <a:t>cu</a:t>
            </a:r>
            <a:r>
              <a:rPr lang="fr-FR" sz="2800" dirty="0" smtClean="0"/>
              <a:t> </a:t>
            </a:r>
            <a:r>
              <a:rPr lang="fr-FR" sz="2800" dirty="0" err="1" smtClean="0"/>
              <a:t>dificultă</a:t>
            </a:r>
            <a:r>
              <a:rPr lang="fr-FR" sz="2800" dirty="0" smtClean="0"/>
              <a:t>ți de </a:t>
            </a:r>
            <a:r>
              <a:rPr lang="fr-FR" sz="2800" dirty="0" err="1" smtClean="0"/>
              <a:t>învă</a:t>
            </a:r>
            <a:r>
              <a:rPr lang="fr-FR" sz="2800" dirty="0" smtClean="0"/>
              <a:t>țare. </a:t>
            </a:r>
            <a:endParaRPr lang="en-US" sz="2800" dirty="0" smtClean="0"/>
          </a:p>
          <a:p>
            <a:r>
              <a:rPr lang="en-US" sz="2800" dirty="0" smtClean="0"/>
              <a:t>·</a:t>
            </a:r>
            <a:r>
              <a:rPr lang="fr-FR" sz="2800" dirty="0" smtClean="0"/>
              <a:t>  </a:t>
            </a:r>
            <a:r>
              <a:rPr lang="fr-FR" sz="2800" dirty="0" err="1" smtClean="0"/>
              <a:t>Dezvoltarea</a:t>
            </a:r>
            <a:r>
              <a:rPr lang="fr-FR" sz="2800" dirty="0" smtClean="0"/>
              <a:t> </a:t>
            </a:r>
            <a:r>
              <a:rPr lang="fr-FR" sz="2800" dirty="0" err="1" smtClean="0"/>
              <a:t>abilită</a:t>
            </a:r>
            <a:r>
              <a:rPr lang="fr-FR" sz="2800" dirty="0" smtClean="0"/>
              <a:t>ț</a:t>
            </a:r>
            <a:r>
              <a:rPr lang="fr-FR" sz="2800" dirty="0" err="1" smtClean="0"/>
              <a:t>ilor</a:t>
            </a:r>
            <a:r>
              <a:rPr lang="fr-FR" sz="2800" dirty="0" smtClean="0"/>
              <a:t> </a:t>
            </a:r>
            <a:r>
              <a:rPr lang="fr-FR" sz="2800" dirty="0" err="1" smtClean="0"/>
              <a:t>aritmetice</a:t>
            </a:r>
            <a:r>
              <a:rPr lang="fr-FR" sz="2800" dirty="0" smtClean="0"/>
              <a:t> la </a:t>
            </a:r>
            <a:r>
              <a:rPr lang="fr-FR" sz="2800" dirty="0" err="1" smtClean="0"/>
              <a:t>elevii</a:t>
            </a:r>
            <a:r>
              <a:rPr lang="fr-FR" sz="2800" dirty="0" smtClean="0"/>
              <a:t> </a:t>
            </a:r>
            <a:r>
              <a:rPr lang="fr-FR" sz="2800" dirty="0" err="1" smtClean="0"/>
              <a:t>cu</a:t>
            </a:r>
            <a:r>
              <a:rPr lang="fr-FR" sz="2800" dirty="0" smtClean="0"/>
              <a:t> </a:t>
            </a:r>
            <a:r>
              <a:rPr lang="fr-FR" sz="2800" dirty="0" err="1" smtClean="0"/>
              <a:t>dificultă</a:t>
            </a:r>
            <a:r>
              <a:rPr lang="fr-FR" sz="2800" dirty="0" smtClean="0"/>
              <a:t>ți de </a:t>
            </a:r>
            <a:r>
              <a:rPr lang="fr-FR" sz="2800" dirty="0" err="1" smtClean="0"/>
              <a:t>învă</a:t>
            </a:r>
            <a:r>
              <a:rPr lang="fr-FR" sz="2800" dirty="0" smtClean="0"/>
              <a:t>țare. </a:t>
            </a:r>
            <a:endParaRPr lang="en-US" sz="2800" dirty="0" smtClean="0"/>
          </a:p>
          <a:p>
            <a:r>
              <a:rPr lang="en-US" sz="2800" dirty="0" smtClean="0"/>
              <a:t>·</a:t>
            </a:r>
            <a:r>
              <a:rPr lang="fr-FR" sz="2800" dirty="0" smtClean="0"/>
              <a:t>  </a:t>
            </a:r>
            <a:r>
              <a:rPr lang="fr-FR" sz="2800" dirty="0" err="1" smtClean="0"/>
              <a:t>Minimizarea</a:t>
            </a:r>
            <a:r>
              <a:rPr lang="fr-FR" sz="2800" dirty="0" smtClean="0"/>
              <a:t> </a:t>
            </a:r>
            <a:r>
              <a:rPr lang="fr-FR" sz="2800" dirty="0" err="1" smtClean="0"/>
              <a:t>erorilor</a:t>
            </a:r>
            <a:r>
              <a:rPr lang="fr-FR" sz="2800" dirty="0" smtClean="0"/>
              <a:t> de </a:t>
            </a:r>
            <a:r>
              <a:rPr lang="fr-FR" sz="2800" dirty="0" err="1" smtClean="0"/>
              <a:t>citire</a:t>
            </a:r>
            <a:r>
              <a:rPr lang="fr-FR" sz="2800" dirty="0" smtClean="0"/>
              <a:t> ale </a:t>
            </a:r>
            <a:r>
              <a:rPr lang="fr-FR" sz="2800" dirty="0" err="1" smtClean="0"/>
              <a:t>elevilor</a:t>
            </a:r>
            <a:r>
              <a:rPr lang="fr-FR" sz="2800" dirty="0" smtClean="0"/>
              <a:t> </a:t>
            </a:r>
            <a:r>
              <a:rPr lang="fr-FR" sz="2800" dirty="0" err="1" smtClean="0"/>
              <a:t>cu</a:t>
            </a:r>
            <a:r>
              <a:rPr lang="fr-FR" sz="2800" dirty="0" smtClean="0"/>
              <a:t> </a:t>
            </a:r>
            <a:r>
              <a:rPr lang="fr-FR" sz="2800" dirty="0" err="1" smtClean="0"/>
              <a:t>dificultă</a:t>
            </a:r>
            <a:r>
              <a:rPr lang="fr-FR" sz="2800" dirty="0" smtClean="0"/>
              <a:t>ți de </a:t>
            </a:r>
            <a:r>
              <a:rPr lang="fr-FR" sz="2800" dirty="0" err="1" smtClean="0"/>
              <a:t>învă</a:t>
            </a:r>
            <a:r>
              <a:rPr lang="fr-FR" sz="2800" dirty="0" smtClean="0"/>
              <a:t>țare. </a:t>
            </a:r>
            <a:endParaRPr lang="en-US" sz="2800" dirty="0" smtClean="0"/>
          </a:p>
          <a:p>
            <a:r>
              <a:rPr lang="en-US" sz="2800" dirty="0" smtClean="0"/>
              <a:t>·</a:t>
            </a:r>
            <a:r>
              <a:rPr lang="fr-FR" sz="2800" dirty="0" smtClean="0"/>
              <a:t>  </a:t>
            </a:r>
            <a:r>
              <a:rPr lang="fr-FR" sz="2800" dirty="0" err="1" smtClean="0"/>
              <a:t>Dezvoltarea</a:t>
            </a:r>
            <a:r>
              <a:rPr lang="fr-FR" sz="2800" dirty="0" smtClean="0"/>
              <a:t> </a:t>
            </a:r>
            <a:r>
              <a:rPr lang="fr-FR" sz="2800" dirty="0" err="1" smtClean="0"/>
              <a:t>abilită</a:t>
            </a:r>
            <a:r>
              <a:rPr lang="fr-FR" sz="2800" dirty="0" smtClean="0"/>
              <a:t>ț</a:t>
            </a:r>
            <a:r>
              <a:rPr lang="fr-FR" sz="2800" dirty="0" err="1" smtClean="0"/>
              <a:t>ilor</a:t>
            </a:r>
            <a:r>
              <a:rPr lang="fr-FR" sz="2800" dirty="0" smtClean="0"/>
              <a:t> de </a:t>
            </a:r>
            <a:r>
              <a:rPr lang="fr-FR" sz="2800" dirty="0" err="1" smtClean="0"/>
              <a:t>în</a:t>
            </a:r>
            <a:r>
              <a:rPr lang="fr-FR" sz="2800" dirty="0" smtClean="0"/>
              <a:t>ț</a:t>
            </a:r>
            <a:r>
              <a:rPr lang="fr-FR" sz="2800" dirty="0" err="1" smtClean="0"/>
              <a:t>elegere</a:t>
            </a:r>
            <a:r>
              <a:rPr lang="fr-FR" sz="2800" dirty="0" smtClean="0"/>
              <a:t> a </a:t>
            </a:r>
            <a:r>
              <a:rPr lang="fr-FR" sz="2800" dirty="0" err="1" smtClean="0"/>
              <a:t>textului</a:t>
            </a:r>
            <a:r>
              <a:rPr lang="fr-FR" sz="2800" dirty="0" smtClean="0"/>
              <a:t> </a:t>
            </a:r>
            <a:r>
              <a:rPr lang="fr-FR" sz="2800" dirty="0" err="1" smtClean="0"/>
              <a:t>citit</a:t>
            </a:r>
            <a:r>
              <a:rPr lang="fr-FR" sz="2800" dirty="0" smtClean="0"/>
              <a:t> la </a:t>
            </a:r>
            <a:r>
              <a:rPr lang="fr-FR" sz="2800" dirty="0" err="1" smtClean="0"/>
              <a:t>elevii</a:t>
            </a:r>
            <a:r>
              <a:rPr lang="fr-FR" sz="2800" dirty="0" smtClean="0"/>
              <a:t> </a:t>
            </a:r>
            <a:r>
              <a:rPr lang="fr-FR" sz="2800" dirty="0" err="1" smtClean="0"/>
              <a:t>cu</a:t>
            </a:r>
            <a:r>
              <a:rPr lang="fr-FR" sz="2800" dirty="0" smtClean="0"/>
              <a:t> </a:t>
            </a:r>
            <a:r>
              <a:rPr lang="fr-FR" sz="2800" dirty="0" err="1" smtClean="0"/>
              <a:t>dificultă</a:t>
            </a:r>
            <a:r>
              <a:rPr lang="fr-FR" sz="2800" dirty="0" smtClean="0"/>
              <a:t>ți de </a:t>
            </a:r>
            <a:r>
              <a:rPr lang="fr-FR" sz="2800" dirty="0" err="1" smtClean="0"/>
              <a:t>învă</a:t>
            </a:r>
            <a:r>
              <a:rPr lang="fr-FR" sz="2800" dirty="0" smtClean="0"/>
              <a:t>țare. </a:t>
            </a:r>
            <a:endParaRPr lang="en-US" sz="2800" dirty="0" smtClean="0"/>
          </a:p>
          <a:p>
            <a:r>
              <a:rPr lang="en-US" sz="2800" dirty="0" smtClean="0"/>
              <a:t>·</a:t>
            </a:r>
            <a:r>
              <a:rPr lang="fr-FR" sz="2800" dirty="0" smtClean="0"/>
              <a:t>  </a:t>
            </a:r>
            <a:r>
              <a:rPr lang="fr-FR" sz="2800" dirty="0" err="1" smtClean="0"/>
              <a:t>Dezvoltarea</a:t>
            </a:r>
            <a:r>
              <a:rPr lang="fr-FR" sz="2800" dirty="0" smtClean="0"/>
              <a:t> </a:t>
            </a:r>
            <a:r>
              <a:rPr lang="fr-FR" sz="2800" dirty="0" err="1" smtClean="0"/>
              <a:t>abilită</a:t>
            </a:r>
            <a:r>
              <a:rPr lang="fr-FR" sz="2800" dirty="0" smtClean="0"/>
              <a:t>ț</a:t>
            </a:r>
            <a:r>
              <a:rPr lang="fr-FR" sz="2800" dirty="0" err="1" smtClean="0"/>
              <a:t>ilor</a:t>
            </a:r>
            <a:r>
              <a:rPr lang="fr-FR" sz="2800" dirty="0" smtClean="0"/>
              <a:t> de </a:t>
            </a:r>
            <a:r>
              <a:rPr lang="fr-FR" sz="2800" dirty="0" err="1" smtClean="0"/>
              <a:t>scriere</a:t>
            </a:r>
            <a:r>
              <a:rPr lang="fr-FR" sz="2800" dirty="0" smtClean="0"/>
              <a:t> </a:t>
            </a:r>
            <a:r>
              <a:rPr lang="fr-FR" sz="2800" dirty="0" err="1" smtClean="0"/>
              <a:t>liberă</a:t>
            </a:r>
            <a:r>
              <a:rPr lang="fr-FR" sz="2800" dirty="0" smtClean="0"/>
              <a:t> la </a:t>
            </a:r>
            <a:r>
              <a:rPr lang="fr-FR" sz="2800" dirty="0" err="1" smtClean="0"/>
              <a:t>elevii</a:t>
            </a:r>
            <a:r>
              <a:rPr lang="fr-FR" sz="2800" dirty="0" smtClean="0"/>
              <a:t> </a:t>
            </a:r>
            <a:r>
              <a:rPr lang="fr-FR" sz="2800" dirty="0" err="1" smtClean="0"/>
              <a:t>cu</a:t>
            </a:r>
            <a:r>
              <a:rPr lang="fr-FR" sz="2800" dirty="0" smtClean="0"/>
              <a:t> </a:t>
            </a:r>
            <a:r>
              <a:rPr lang="fr-FR" sz="2800" dirty="0" err="1" smtClean="0"/>
              <a:t>dificultă</a:t>
            </a:r>
            <a:r>
              <a:rPr lang="fr-FR" sz="2800" dirty="0" smtClean="0"/>
              <a:t>ți de </a:t>
            </a:r>
            <a:r>
              <a:rPr lang="fr-FR" sz="2800" dirty="0" err="1" smtClean="0"/>
              <a:t>învă</a:t>
            </a:r>
            <a:r>
              <a:rPr lang="fr-FR" sz="2800" dirty="0" smtClean="0"/>
              <a:t>țare. </a:t>
            </a:r>
            <a:endParaRPr lang="en-US" sz="2800" dirty="0" smtClean="0"/>
          </a:p>
          <a:p>
            <a:endParaRPr lang="en-US" dirty="0"/>
          </a:p>
        </p:txBody>
      </p:sp>
      <p:pic>
        <p:nvPicPr>
          <p:cNvPr id="11267" name="Picture 3" descr="C:\Users\Oana\Desktop\480683948_1233941165405256_8217318746685393481_n.jpg"/>
          <p:cNvPicPr>
            <a:picLocks noChangeAspect="1" noChangeArrowheads="1"/>
          </p:cNvPicPr>
          <p:nvPr/>
        </p:nvPicPr>
        <p:blipFill>
          <a:blip r:embed="rId3"/>
          <a:srcRect/>
          <a:stretch>
            <a:fillRect/>
          </a:stretch>
        </p:blipFill>
        <p:spPr bwMode="auto">
          <a:xfrm>
            <a:off x="8849532" y="1589187"/>
            <a:ext cx="4823618" cy="361771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858679"/>
            <a:ext cx="9470231" cy="704017"/>
          </a:xfrm>
          <a:prstGeom prst="rect">
            <a:avLst/>
          </a:prstGeom>
          <a:noFill/>
          <a:ln/>
        </p:spPr>
        <p:txBody>
          <a:bodyPr wrap="non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Educația Incluzivă: Principii și Practici</a:t>
            </a:r>
            <a:endParaRPr lang="en-US" sz="4400" dirty="0"/>
          </a:p>
        </p:txBody>
      </p:sp>
      <p:sp>
        <p:nvSpPr>
          <p:cNvPr id="3" name="Text 1"/>
          <p:cNvSpPr/>
          <p:nvPr/>
        </p:nvSpPr>
        <p:spPr>
          <a:xfrm>
            <a:off x="837724" y="2041446"/>
            <a:ext cx="12954952"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Educația incluzivă reprezintă o abordare în care toți elevii, indiferent de diferențele lor, sunt educați împreună în sălile de clasă obișnuite. Aceasta pune accent pe crearea unui mediu de învățare în care fiecare elev se simte valorizat, respectat și are oportunități egale de a participa și de a reuși.</a:t>
            </a:r>
            <a:endParaRPr lang="en-US" sz="1850" dirty="0"/>
          </a:p>
        </p:txBody>
      </p:sp>
      <p:sp>
        <p:nvSpPr>
          <p:cNvPr id="4" name="Text 2"/>
          <p:cNvSpPr/>
          <p:nvPr/>
        </p:nvSpPr>
        <p:spPr>
          <a:xfrm>
            <a:off x="837724" y="3459718"/>
            <a:ext cx="12954952"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Profesorii din clasele incluzive trebuie să adopte metode de predare flexibile, să ofere instrucțiuni diferențiate și să creeze o atmosferă pozitivă și de susținere. De asemenea, ei trebuie să colaboreze cu alți profesioniști și cu părinții pentru a dezvolta și implementa strategii eficiente pentru toți elevii.</a:t>
            </a:r>
            <a:endParaRPr lang="en-US" sz="1850" dirty="0"/>
          </a:p>
        </p:txBody>
      </p:sp>
      <p:sp>
        <p:nvSpPr>
          <p:cNvPr id="5" name="Shape 3"/>
          <p:cNvSpPr/>
          <p:nvPr/>
        </p:nvSpPr>
        <p:spPr>
          <a:xfrm>
            <a:off x="837724" y="4877991"/>
            <a:ext cx="538520" cy="538520"/>
          </a:xfrm>
          <a:prstGeom prst="roundRect">
            <a:avLst>
              <a:gd name="adj" fmla="val 66677"/>
            </a:avLst>
          </a:prstGeom>
          <a:solidFill>
            <a:srgbClr val="F3F3FF"/>
          </a:solidFill>
          <a:ln w="22860">
            <a:solidFill>
              <a:srgbClr val="2D4DF2"/>
            </a:solidFill>
            <a:prstDash val="solid"/>
          </a:ln>
        </p:spPr>
      </p:sp>
      <p:pic>
        <p:nvPicPr>
          <p:cNvPr id="6" name="Image 0" descr="preencoded.png"/>
          <p:cNvPicPr>
            <a:picLocks noChangeAspect="1"/>
          </p:cNvPicPr>
          <p:nvPr/>
        </p:nvPicPr>
        <p:blipFill>
          <a:blip r:embed="rId3"/>
          <a:stretch>
            <a:fillRect/>
          </a:stretch>
        </p:blipFill>
        <p:spPr>
          <a:xfrm>
            <a:off x="937974" y="4935974"/>
            <a:ext cx="337899" cy="422434"/>
          </a:xfrm>
          <a:prstGeom prst="rect">
            <a:avLst/>
          </a:prstGeom>
        </p:spPr>
      </p:pic>
      <p:sp>
        <p:nvSpPr>
          <p:cNvPr id="7" name="Text 4"/>
          <p:cNvSpPr/>
          <p:nvPr/>
        </p:nvSpPr>
        <p:spPr>
          <a:xfrm>
            <a:off x="1615559" y="496026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Rolul Profesorilor</a:t>
            </a:r>
            <a:endParaRPr lang="en-US" sz="2200" dirty="0"/>
          </a:p>
        </p:txBody>
      </p:sp>
      <p:sp>
        <p:nvSpPr>
          <p:cNvPr id="8" name="Text 5"/>
          <p:cNvSpPr/>
          <p:nvPr/>
        </p:nvSpPr>
        <p:spPr>
          <a:xfrm>
            <a:off x="1615559" y="5455801"/>
            <a:ext cx="3341013"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Adoptarea metodelor flexibile de predare și crearea unei atmosfere pozitive de susținere</a:t>
            </a:r>
            <a:endParaRPr lang="en-US" sz="1850" dirty="0"/>
          </a:p>
        </p:txBody>
      </p:sp>
      <p:sp>
        <p:nvSpPr>
          <p:cNvPr id="9" name="Shape 6"/>
          <p:cNvSpPr/>
          <p:nvPr/>
        </p:nvSpPr>
        <p:spPr>
          <a:xfrm>
            <a:off x="5255776" y="4877991"/>
            <a:ext cx="538520" cy="538520"/>
          </a:xfrm>
          <a:prstGeom prst="roundRect">
            <a:avLst>
              <a:gd name="adj" fmla="val 66677"/>
            </a:avLst>
          </a:prstGeom>
          <a:solidFill>
            <a:srgbClr val="F3F3FF"/>
          </a:solidFill>
          <a:ln w="22860">
            <a:solidFill>
              <a:srgbClr val="018CE1"/>
            </a:solidFill>
            <a:prstDash val="solid"/>
          </a:ln>
        </p:spPr>
      </p:sp>
      <p:pic>
        <p:nvPicPr>
          <p:cNvPr id="10" name="Image 1" descr="preencoded.png"/>
          <p:cNvPicPr>
            <a:picLocks noChangeAspect="1"/>
          </p:cNvPicPr>
          <p:nvPr/>
        </p:nvPicPr>
        <p:blipFill>
          <a:blip r:embed="rId4"/>
          <a:stretch>
            <a:fillRect/>
          </a:stretch>
        </p:blipFill>
        <p:spPr>
          <a:xfrm>
            <a:off x="5356027" y="4935974"/>
            <a:ext cx="337899" cy="422434"/>
          </a:xfrm>
          <a:prstGeom prst="rect">
            <a:avLst/>
          </a:prstGeom>
        </p:spPr>
      </p:pic>
      <p:sp>
        <p:nvSpPr>
          <p:cNvPr id="11" name="Text 7"/>
          <p:cNvSpPr/>
          <p:nvPr/>
        </p:nvSpPr>
        <p:spPr>
          <a:xfrm>
            <a:off x="6033611" y="496026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Evaluarea</a:t>
            </a:r>
            <a:endParaRPr lang="en-US" sz="2200" dirty="0"/>
          </a:p>
        </p:txBody>
      </p:sp>
      <p:sp>
        <p:nvSpPr>
          <p:cNvPr id="12" name="Text 8"/>
          <p:cNvSpPr/>
          <p:nvPr/>
        </p:nvSpPr>
        <p:spPr>
          <a:xfrm>
            <a:off x="6033611" y="5455801"/>
            <a:ext cx="3341013" cy="1915120"/>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Utilizarea evaluării continue, concentrându-se atât pe măsurarea învățării, cât și pe sprijinirea procesului de învățare</a:t>
            </a:r>
            <a:endParaRPr lang="en-US" sz="1850" dirty="0"/>
          </a:p>
        </p:txBody>
      </p:sp>
      <p:sp>
        <p:nvSpPr>
          <p:cNvPr id="13" name="Shape 9"/>
          <p:cNvSpPr/>
          <p:nvPr/>
        </p:nvSpPr>
        <p:spPr>
          <a:xfrm>
            <a:off x="9673828" y="4877991"/>
            <a:ext cx="538520" cy="538520"/>
          </a:xfrm>
          <a:prstGeom prst="roundRect">
            <a:avLst>
              <a:gd name="adj" fmla="val 66677"/>
            </a:avLst>
          </a:prstGeom>
          <a:solidFill>
            <a:srgbClr val="F3F3FF"/>
          </a:solidFill>
          <a:ln w="22860">
            <a:solidFill>
              <a:srgbClr val="DA33BF"/>
            </a:solidFill>
            <a:prstDash val="solid"/>
          </a:ln>
        </p:spPr>
      </p:sp>
      <p:pic>
        <p:nvPicPr>
          <p:cNvPr id="14" name="Image 2" descr="preencoded.png"/>
          <p:cNvPicPr>
            <a:picLocks noChangeAspect="1"/>
          </p:cNvPicPr>
          <p:nvPr/>
        </p:nvPicPr>
        <p:blipFill>
          <a:blip r:embed="rId5"/>
          <a:stretch>
            <a:fillRect/>
          </a:stretch>
        </p:blipFill>
        <p:spPr>
          <a:xfrm>
            <a:off x="9774079" y="4935974"/>
            <a:ext cx="337899" cy="422434"/>
          </a:xfrm>
          <a:prstGeom prst="rect">
            <a:avLst/>
          </a:prstGeom>
        </p:spPr>
      </p:pic>
      <p:sp>
        <p:nvSpPr>
          <p:cNvPr id="15" name="Text 10"/>
          <p:cNvSpPr/>
          <p:nvPr/>
        </p:nvSpPr>
        <p:spPr>
          <a:xfrm>
            <a:off x="10451663" y="496026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Colaborarea</a:t>
            </a:r>
            <a:endParaRPr lang="en-US" sz="2200" dirty="0"/>
          </a:p>
        </p:txBody>
      </p:sp>
      <p:sp>
        <p:nvSpPr>
          <p:cNvPr id="16" name="Text 11"/>
          <p:cNvSpPr/>
          <p:nvPr/>
        </p:nvSpPr>
        <p:spPr>
          <a:xfrm>
            <a:off x="10451663" y="5455801"/>
            <a:ext cx="3341013"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Lucrul împreună cu profesioniști și părinți pentru implementarea strategiilor eficiente</a:t>
            </a:r>
            <a:endParaRPr lang="en-US" sz="18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4142" y="592574"/>
            <a:ext cx="8591669" cy="633651"/>
          </a:xfrm>
          <a:prstGeom prst="rect">
            <a:avLst/>
          </a:prstGeom>
          <a:noFill/>
          <a:ln/>
        </p:spPr>
        <p:txBody>
          <a:bodyPr wrap="none" lIns="0" tIns="0" rIns="0" bIns="0" rtlCol="0" anchor="t"/>
          <a:lstStyle/>
          <a:p>
            <a:pPr marL="0" indent="0" algn="l">
              <a:lnSpc>
                <a:spcPts val="4950"/>
              </a:lnSpc>
              <a:buNone/>
            </a:pPr>
            <a:r>
              <a:rPr lang="en-US" sz="3950" dirty="0" err="1" smtClean="0">
                <a:solidFill>
                  <a:srgbClr val="00002E"/>
                </a:solidFill>
                <a:latin typeface="Nunito Semi Bold" pitchFamily="34" charset="0"/>
                <a:ea typeface="Nunito Semi Bold" pitchFamily="34" charset="-122"/>
                <a:cs typeface="Nunito Semi Bold" pitchFamily="34" charset="-120"/>
              </a:rPr>
              <a:t>Tulbur</a:t>
            </a:r>
            <a:r>
              <a:rPr lang="vi-VN" sz="3950" dirty="0" smtClean="0">
                <a:solidFill>
                  <a:srgbClr val="00002E"/>
                </a:solidFill>
                <a:latin typeface="Nunito Semi Bold" pitchFamily="34" charset="0"/>
                <a:ea typeface="Nunito Semi Bold" pitchFamily="34" charset="-122"/>
                <a:cs typeface="Nunito Semi Bold" pitchFamily="34" charset="-120"/>
              </a:rPr>
              <a:t>ă</a:t>
            </a:r>
            <a:r>
              <a:rPr lang="en-US" sz="3950" dirty="0" err="1" smtClean="0">
                <a:solidFill>
                  <a:srgbClr val="00002E"/>
                </a:solidFill>
                <a:latin typeface="Nunito Semi Bold" pitchFamily="34" charset="0"/>
                <a:ea typeface="Nunito Semi Bold" pitchFamily="34" charset="-122"/>
                <a:cs typeface="Nunito Semi Bold" pitchFamily="34" charset="-120"/>
              </a:rPr>
              <a:t>ri</a:t>
            </a:r>
            <a:r>
              <a:rPr lang="en-US" sz="3950" dirty="0" smtClean="0">
                <a:solidFill>
                  <a:srgbClr val="00002E"/>
                </a:solidFill>
                <a:latin typeface="Nunito Semi Bold" pitchFamily="34" charset="0"/>
                <a:ea typeface="Nunito Semi Bold" pitchFamily="34" charset="-122"/>
                <a:cs typeface="Nunito Semi Bold" pitchFamily="34" charset="-120"/>
              </a:rPr>
              <a:t> </a:t>
            </a:r>
            <a:r>
              <a:rPr lang="en-US" sz="3950" dirty="0">
                <a:solidFill>
                  <a:srgbClr val="00002E"/>
                </a:solidFill>
                <a:latin typeface="Nunito Semi Bold" pitchFamily="34" charset="0"/>
                <a:ea typeface="Nunito Semi Bold" pitchFamily="34" charset="-122"/>
                <a:cs typeface="Nunito Semi Bold" pitchFamily="34" charset="-120"/>
              </a:rPr>
              <a:t>Specifice de </a:t>
            </a:r>
            <a:r>
              <a:rPr lang="en-US" sz="3950" dirty="0" err="1" smtClean="0">
                <a:solidFill>
                  <a:srgbClr val="00002E"/>
                </a:solidFill>
                <a:latin typeface="Nunito Semi Bold" pitchFamily="34" charset="0"/>
                <a:ea typeface="Nunito Semi Bold" pitchFamily="34" charset="-122"/>
                <a:cs typeface="Nunito Semi Bold" pitchFamily="34" charset="-120"/>
              </a:rPr>
              <a:t>Învățare</a:t>
            </a:r>
            <a:r>
              <a:rPr lang="en-US" sz="3950" dirty="0" smtClean="0">
                <a:solidFill>
                  <a:srgbClr val="00002E"/>
                </a:solidFill>
                <a:latin typeface="Nunito Semi Bold" pitchFamily="34" charset="0"/>
                <a:ea typeface="Nunito Semi Bold" pitchFamily="34" charset="-122"/>
                <a:cs typeface="Nunito Semi Bold" pitchFamily="34" charset="-120"/>
              </a:rPr>
              <a:t> (</a:t>
            </a:r>
            <a:r>
              <a:rPr lang="en-US" sz="3950" i="1" dirty="0" smtClean="0">
                <a:solidFill>
                  <a:srgbClr val="00002E"/>
                </a:solidFill>
                <a:latin typeface="Nunito Semi Bold" pitchFamily="34" charset="0"/>
                <a:ea typeface="Nunito Semi Bold" pitchFamily="34" charset="-122"/>
                <a:cs typeface="Nunito Semi Bold" pitchFamily="34" charset="-120"/>
              </a:rPr>
              <a:t>Specific Learning Disabilities</a:t>
            </a:r>
            <a:r>
              <a:rPr lang="en-US" sz="3950" dirty="0" smtClean="0">
                <a:solidFill>
                  <a:srgbClr val="00002E"/>
                </a:solidFill>
                <a:latin typeface="Nunito Semi Bold" pitchFamily="34" charset="0"/>
                <a:ea typeface="Nunito Semi Bold" pitchFamily="34" charset="-122"/>
                <a:cs typeface="Nunito Semi Bold" pitchFamily="34" charset="-120"/>
              </a:rPr>
              <a:t>)</a:t>
            </a:r>
            <a:endParaRPr lang="en-US" sz="3950" dirty="0"/>
          </a:p>
        </p:txBody>
      </p:sp>
      <p:sp>
        <p:nvSpPr>
          <p:cNvPr id="3" name="Text 1"/>
          <p:cNvSpPr/>
          <p:nvPr/>
        </p:nvSpPr>
        <p:spPr>
          <a:xfrm>
            <a:off x="754142" y="1657112"/>
            <a:ext cx="13122116" cy="1034415"/>
          </a:xfrm>
          <a:prstGeom prst="rect">
            <a:avLst/>
          </a:prstGeom>
          <a:noFill/>
          <a:ln/>
        </p:spPr>
        <p:txBody>
          <a:bodyPr wrap="squar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Tulburările specifice de învățare sunt tulburări neurologice de dezvoltare care </a:t>
            </a:r>
            <a:r>
              <a:rPr lang="en-US" sz="1650" dirty="0" err="1">
                <a:solidFill>
                  <a:srgbClr val="00002E"/>
                </a:solidFill>
                <a:latin typeface="PT Sans" pitchFamily="34" charset="0"/>
                <a:ea typeface="PT Sans" pitchFamily="34" charset="-122"/>
                <a:cs typeface="PT Sans" pitchFamily="34" charset="-120"/>
              </a:rPr>
              <a:t>afectează</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cel</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puțin unul dintre cele trei domenii principale: citire, exprimare scrisă și/sau matematică. Acestea sunt de obicei diagnosticate la copiii de vârstă școlară mică, </a:t>
            </a:r>
            <a:r>
              <a:rPr lang="en-US" sz="1650" dirty="0" err="1" smtClean="0">
                <a:solidFill>
                  <a:srgbClr val="00002E"/>
                </a:solidFill>
                <a:latin typeface="PT Sans" pitchFamily="34" charset="0"/>
                <a:ea typeface="PT Sans" pitchFamily="34" charset="-122"/>
                <a:cs typeface="PT Sans" pitchFamily="34" charset="-120"/>
              </a:rPr>
              <a:t>dar</a:t>
            </a:r>
            <a:r>
              <a:rPr lang="en-US" sz="1650" dirty="0" smtClean="0">
                <a:solidFill>
                  <a:srgbClr val="00002E"/>
                </a:solidFill>
                <a:latin typeface="PT Sans" pitchFamily="34" charset="0"/>
                <a:ea typeface="PT Sans" pitchFamily="34" charset="-122"/>
                <a:cs typeface="PT Sans" pitchFamily="34" charset="-120"/>
              </a:rPr>
              <a:t> pot </a:t>
            </a:r>
            <a:r>
              <a:rPr lang="en-US" sz="1650" dirty="0">
                <a:solidFill>
                  <a:srgbClr val="00002E"/>
                </a:solidFill>
                <a:latin typeface="PT Sans" pitchFamily="34" charset="0"/>
                <a:ea typeface="PT Sans" pitchFamily="34" charset="-122"/>
                <a:cs typeface="PT Sans" pitchFamily="34" charset="-120"/>
              </a:rPr>
              <a:t>să nu fie recunoscute până la vârsta adultă.</a:t>
            </a:r>
            <a:endParaRPr lang="en-US" sz="1650" dirty="0"/>
          </a:p>
        </p:txBody>
      </p:sp>
      <p:sp>
        <p:nvSpPr>
          <p:cNvPr id="4" name="Text 2"/>
          <p:cNvSpPr/>
          <p:nvPr/>
        </p:nvSpPr>
        <p:spPr>
          <a:xfrm>
            <a:off x="754142" y="2933938"/>
            <a:ext cx="13122116" cy="689610"/>
          </a:xfrm>
          <a:prstGeom prst="rect">
            <a:avLst/>
          </a:prstGeom>
          <a:noFill/>
          <a:ln/>
        </p:spPr>
        <p:txBody>
          <a:bodyPr wrap="squar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Nivelurile de severitate ale </a:t>
            </a:r>
            <a:r>
              <a:rPr lang="en-US" sz="1650" dirty="0" smtClean="0">
                <a:solidFill>
                  <a:srgbClr val="00002E"/>
                </a:solidFill>
                <a:latin typeface="PT Sans" pitchFamily="34" charset="0"/>
                <a:ea typeface="PT Sans" pitchFamily="34" charset="-122"/>
                <a:cs typeface="PT Sans" pitchFamily="34" charset="-120"/>
              </a:rPr>
              <a:t>TSI-</a:t>
            </a:r>
            <a:r>
              <a:rPr lang="en-US" sz="1650" dirty="0" err="1" smtClean="0">
                <a:solidFill>
                  <a:srgbClr val="00002E"/>
                </a:solidFill>
                <a:latin typeface="PT Sans" pitchFamily="34" charset="0"/>
                <a:ea typeface="PT Sans" pitchFamily="34" charset="-122"/>
                <a:cs typeface="PT Sans" pitchFamily="34" charset="-120"/>
              </a:rPr>
              <a:t>urilor</a:t>
            </a:r>
            <a:r>
              <a:rPr lang="en-US" sz="1650" dirty="0" smtClean="0">
                <a:solidFill>
                  <a:srgbClr val="00002E"/>
                </a:solidFill>
                <a:latin typeface="PT Sans" pitchFamily="34" charset="0"/>
                <a:ea typeface="PT Sans" pitchFamily="34" charset="-122"/>
                <a:cs typeface="PT Sans" pitchFamily="34" charset="-120"/>
              </a:rPr>
              <a:t> </a:t>
            </a:r>
            <a:r>
              <a:rPr lang="en-US" sz="1650" dirty="0">
                <a:solidFill>
                  <a:srgbClr val="00002E"/>
                </a:solidFill>
                <a:latin typeface="PT Sans" pitchFamily="34" charset="0"/>
                <a:ea typeface="PT Sans" pitchFamily="34" charset="-122"/>
                <a:cs typeface="PT Sans" pitchFamily="34" charset="-120"/>
              </a:rPr>
              <a:t>pot varia de la ușoară la severă, influențând tipul și intensitatea sprijinului și adaptărilor necesare. Diagnosticul implică evaluarea dificultăților de citire, înțelegere, ortografie, exprimare scrisă, concepte numerice și raționament matematic.</a:t>
            </a:r>
            <a:endParaRPr lang="en-US" sz="1650" dirty="0"/>
          </a:p>
        </p:txBody>
      </p:sp>
      <p:pic>
        <p:nvPicPr>
          <p:cNvPr id="5" name="Image 0" descr="preencoded.png"/>
          <p:cNvPicPr>
            <a:picLocks noChangeAspect="1"/>
          </p:cNvPicPr>
          <p:nvPr/>
        </p:nvPicPr>
        <p:blipFill>
          <a:blip r:embed="rId3"/>
          <a:stretch>
            <a:fillRect/>
          </a:stretch>
        </p:blipFill>
        <p:spPr>
          <a:xfrm>
            <a:off x="2952036" y="3865959"/>
            <a:ext cx="2165033" cy="1221581"/>
          </a:xfrm>
          <a:prstGeom prst="rect">
            <a:avLst/>
          </a:prstGeom>
        </p:spPr>
      </p:pic>
      <p:pic>
        <p:nvPicPr>
          <p:cNvPr id="6" name="Image 1" descr="preencoded.png"/>
          <p:cNvPicPr>
            <a:picLocks noChangeAspect="1"/>
          </p:cNvPicPr>
          <p:nvPr/>
        </p:nvPicPr>
        <p:blipFill>
          <a:blip r:embed="rId4"/>
          <a:stretch>
            <a:fillRect/>
          </a:stretch>
        </p:blipFill>
        <p:spPr>
          <a:xfrm>
            <a:off x="3882985" y="4438174"/>
            <a:ext cx="303014" cy="378738"/>
          </a:xfrm>
          <a:prstGeom prst="rect">
            <a:avLst/>
          </a:prstGeom>
        </p:spPr>
      </p:pic>
      <p:sp>
        <p:nvSpPr>
          <p:cNvPr id="7" name="Text 3"/>
          <p:cNvSpPr/>
          <p:nvPr/>
        </p:nvSpPr>
        <p:spPr>
          <a:xfrm>
            <a:off x="5332452" y="4081343"/>
            <a:ext cx="2535079" cy="316825"/>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Dislexia</a:t>
            </a:r>
            <a:endParaRPr lang="en-US" sz="1950" dirty="0"/>
          </a:p>
        </p:txBody>
      </p:sp>
      <p:sp>
        <p:nvSpPr>
          <p:cNvPr id="8" name="Text 4"/>
          <p:cNvSpPr/>
          <p:nvPr/>
        </p:nvSpPr>
        <p:spPr>
          <a:xfrm>
            <a:off x="5332451" y="4494508"/>
            <a:ext cx="8027087" cy="377649"/>
          </a:xfrm>
          <a:prstGeom prst="rect">
            <a:avLst/>
          </a:prstGeom>
          <a:noFill/>
          <a:ln/>
        </p:spPr>
        <p:txBody>
          <a:bodyPr wrap="none" lIns="0" tIns="0" rIns="0" bIns="0" rtlCol="0" anchor="t"/>
          <a:lstStyle/>
          <a:p>
            <a:pPr marL="0" indent="0" algn="l">
              <a:lnSpc>
                <a:spcPts val="2700"/>
              </a:lnSpc>
              <a:buNone/>
            </a:pPr>
            <a:r>
              <a:rPr lang="en-US" sz="1650" dirty="0" err="1">
                <a:solidFill>
                  <a:srgbClr val="00002E"/>
                </a:solidFill>
                <a:latin typeface="PT Sans" pitchFamily="34" charset="0"/>
                <a:ea typeface="PT Sans" pitchFamily="34" charset="-122"/>
                <a:cs typeface="PT Sans" pitchFamily="34" charset="-120"/>
              </a:rPr>
              <a:t>Dificultăți</a:t>
            </a:r>
            <a:r>
              <a:rPr lang="en-US" sz="1650" dirty="0">
                <a:solidFill>
                  <a:srgbClr val="00002E"/>
                </a:solidFill>
                <a:latin typeface="PT Sans" pitchFamily="34" charset="0"/>
                <a:ea typeface="PT Sans" pitchFamily="34" charset="-122"/>
                <a:cs typeface="PT Sans" pitchFamily="34" charset="-120"/>
              </a:rPr>
              <a:t> </a:t>
            </a:r>
            <a:r>
              <a:rPr lang="en-US" sz="1650" dirty="0" smtClean="0">
                <a:solidFill>
                  <a:srgbClr val="00002E"/>
                </a:solidFill>
                <a:latin typeface="PT Sans" pitchFamily="34" charset="0"/>
                <a:ea typeface="PT Sans" pitchFamily="34" charset="-122"/>
                <a:cs typeface="PT Sans" pitchFamily="34" charset="-120"/>
              </a:rPr>
              <a:t>de </a:t>
            </a:r>
            <a:r>
              <a:rPr lang="en-US" sz="1650" dirty="0" err="1" smtClean="0">
                <a:solidFill>
                  <a:srgbClr val="00002E"/>
                </a:solidFill>
                <a:latin typeface="PT Sans" pitchFamily="34" charset="0"/>
                <a:ea typeface="PT Sans" pitchFamily="34" charset="-122"/>
                <a:cs typeface="PT Sans" pitchFamily="34" charset="-120"/>
              </a:rPr>
              <a:t>recunoaștere</a:t>
            </a:r>
            <a:r>
              <a:rPr lang="en-US" sz="1650" dirty="0" smtClean="0">
                <a:solidFill>
                  <a:srgbClr val="00002E"/>
                </a:solidFill>
                <a:latin typeface="PT Sans" pitchFamily="34" charset="0"/>
                <a:ea typeface="PT Sans" pitchFamily="34" charset="-122"/>
                <a:cs typeface="PT Sans" pitchFamily="34" charset="-120"/>
              </a:rPr>
              <a:t> a  </a:t>
            </a:r>
            <a:r>
              <a:rPr lang="en-US" sz="1650" dirty="0">
                <a:solidFill>
                  <a:srgbClr val="00002E"/>
                </a:solidFill>
                <a:latin typeface="PT Sans" pitchFamily="34" charset="0"/>
                <a:ea typeface="PT Sans" pitchFamily="34" charset="-122"/>
                <a:cs typeface="PT Sans" pitchFamily="34" charset="-120"/>
              </a:rPr>
              <a:t>cuvintelor </a:t>
            </a:r>
            <a:r>
              <a:rPr lang="en-US" sz="1650" dirty="0" err="1">
                <a:solidFill>
                  <a:srgbClr val="00002E"/>
                </a:solidFill>
                <a:latin typeface="PT Sans" pitchFamily="34" charset="0"/>
                <a:ea typeface="PT Sans" pitchFamily="34" charset="-122"/>
                <a:cs typeface="PT Sans" pitchFamily="34" charset="-120"/>
              </a:rPr>
              <a:t>și</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decodificarea</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lor</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dizabilitate</a:t>
            </a:r>
            <a:r>
              <a:rPr lang="en-US" sz="1650" dirty="0" smtClean="0">
                <a:solidFill>
                  <a:srgbClr val="00002E"/>
                </a:solidFill>
                <a:latin typeface="PT Sans" pitchFamily="34" charset="0"/>
                <a:ea typeface="PT Sans" pitchFamily="34" charset="-122"/>
                <a:cs typeface="PT Sans" pitchFamily="34" charset="-120"/>
              </a:rPr>
              <a:t> de </a:t>
            </a:r>
            <a:r>
              <a:rPr lang="en-US" sz="1650" dirty="0" err="1" smtClean="0">
                <a:solidFill>
                  <a:srgbClr val="00002E"/>
                </a:solidFill>
                <a:latin typeface="PT Sans" pitchFamily="34" charset="0"/>
                <a:ea typeface="PT Sans" pitchFamily="34" charset="-122"/>
                <a:cs typeface="PT Sans" pitchFamily="34" charset="-120"/>
              </a:rPr>
              <a:t>citire</a:t>
            </a:r>
            <a:r>
              <a:rPr lang="en-US" sz="1650" dirty="0" smtClean="0">
                <a:solidFill>
                  <a:srgbClr val="00002E"/>
                </a:solidFill>
                <a:latin typeface="PT Sans" pitchFamily="34" charset="0"/>
                <a:ea typeface="PT Sans" pitchFamily="34" charset="-122"/>
                <a:cs typeface="PT Sans" pitchFamily="34" charset="-120"/>
              </a:rPr>
              <a:t>)</a:t>
            </a:r>
            <a:endParaRPr lang="en-US" sz="1650" dirty="0"/>
          </a:p>
        </p:txBody>
      </p:sp>
      <p:sp>
        <p:nvSpPr>
          <p:cNvPr id="9" name="Shape 5"/>
          <p:cNvSpPr/>
          <p:nvPr/>
        </p:nvSpPr>
        <p:spPr>
          <a:xfrm>
            <a:off x="5170884" y="5099209"/>
            <a:ext cx="8651558" cy="15240"/>
          </a:xfrm>
          <a:prstGeom prst="roundRect">
            <a:avLst>
              <a:gd name="adj" fmla="val 2120892"/>
            </a:avLst>
          </a:prstGeom>
          <a:solidFill>
            <a:srgbClr val="2D4DF2"/>
          </a:solidFill>
          <a:ln/>
        </p:spPr>
      </p:sp>
      <p:pic>
        <p:nvPicPr>
          <p:cNvPr id="10" name="Image 2" descr="preencoded.png"/>
          <p:cNvPicPr>
            <a:picLocks noChangeAspect="1"/>
          </p:cNvPicPr>
          <p:nvPr/>
        </p:nvPicPr>
        <p:blipFill>
          <a:blip r:embed="rId5"/>
          <a:stretch>
            <a:fillRect/>
          </a:stretch>
        </p:blipFill>
        <p:spPr>
          <a:xfrm>
            <a:off x="1869519" y="5141357"/>
            <a:ext cx="4330184" cy="1221581"/>
          </a:xfrm>
          <a:prstGeom prst="rect">
            <a:avLst/>
          </a:prstGeom>
        </p:spPr>
      </p:pic>
      <p:pic>
        <p:nvPicPr>
          <p:cNvPr id="11" name="Image 3" descr="preencoded.png"/>
          <p:cNvPicPr>
            <a:picLocks noChangeAspect="1"/>
          </p:cNvPicPr>
          <p:nvPr/>
        </p:nvPicPr>
        <p:blipFill>
          <a:blip r:embed="rId6"/>
          <a:stretch>
            <a:fillRect/>
          </a:stretch>
        </p:blipFill>
        <p:spPr>
          <a:xfrm>
            <a:off x="3882985" y="5562719"/>
            <a:ext cx="303014" cy="378738"/>
          </a:xfrm>
          <a:prstGeom prst="rect">
            <a:avLst/>
          </a:prstGeom>
        </p:spPr>
      </p:pic>
      <p:sp>
        <p:nvSpPr>
          <p:cNvPr id="12" name="Text 6"/>
          <p:cNvSpPr/>
          <p:nvPr/>
        </p:nvSpPr>
        <p:spPr>
          <a:xfrm>
            <a:off x="6415088" y="5356741"/>
            <a:ext cx="2535079" cy="316825"/>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Disgrafia</a:t>
            </a:r>
            <a:endParaRPr lang="en-US" sz="1950" dirty="0"/>
          </a:p>
        </p:txBody>
      </p:sp>
      <p:sp>
        <p:nvSpPr>
          <p:cNvPr id="13" name="Text 7"/>
          <p:cNvSpPr/>
          <p:nvPr/>
        </p:nvSpPr>
        <p:spPr>
          <a:xfrm>
            <a:off x="6415087" y="5673567"/>
            <a:ext cx="5751081" cy="473988"/>
          </a:xfrm>
          <a:prstGeom prst="rect">
            <a:avLst/>
          </a:prstGeom>
          <a:noFill/>
          <a:ln/>
        </p:spPr>
        <p:txBody>
          <a:bodyPr wrap="non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Afectează abilitățile de scriere </a:t>
            </a:r>
            <a:r>
              <a:rPr lang="en-US" sz="1650" dirty="0" err="1">
                <a:solidFill>
                  <a:srgbClr val="00002E"/>
                </a:solidFill>
                <a:latin typeface="PT Sans" pitchFamily="34" charset="0"/>
                <a:ea typeface="PT Sans" pitchFamily="34" charset="-122"/>
                <a:cs typeface="PT Sans" pitchFamily="34" charset="-120"/>
              </a:rPr>
              <a:t>și</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ortografie</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tulburarea</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scrisului</a:t>
            </a:r>
            <a:r>
              <a:rPr lang="en-US" sz="1650" dirty="0" smtClean="0">
                <a:solidFill>
                  <a:srgbClr val="00002E"/>
                </a:solidFill>
                <a:latin typeface="PT Sans" pitchFamily="34" charset="0"/>
                <a:ea typeface="PT Sans" pitchFamily="34" charset="-122"/>
                <a:cs typeface="PT Sans" pitchFamily="34" charset="-120"/>
              </a:rPr>
              <a:t>)</a:t>
            </a:r>
            <a:endParaRPr lang="en-US" sz="1650" dirty="0"/>
          </a:p>
        </p:txBody>
      </p:sp>
      <p:sp>
        <p:nvSpPr>
          <p:cNvPr id="14" name="Shape 8"/>
          <p:cNvSpPr/>
          <p:nvPr/>
        </p:nvSpPr>
        <p:spPr>
          <a:xfrm>
            <a:off x="6253520" y="6374606"/>
            <a:ext cx="7568922" cy="15240"/>
          </a:xfrm>
          <a:prstGeom prst="roundRect">
            <a:avLst>
              <a:gd name="adj" fmla="val 2120892"/>
            </a:avLst>
          </a:prstGeom>
          <a:solidFill>
            <a:srgbClr val="018CE1"/>
          </a:solidFill>
          <a:ln/>
        </p:spPr>
      </p:sp>
      <p:pic>
        <p:nvPicPr>
          <p:cNvPr id="15" name="Image 4" descr="preencoded.png"/>
          <p:cNvPicPr>
            <a:picLocks noChangeAspect="1"/>
          </p:cNvPicPr>
          <p:nvPr/>
        </p:nvPicPr>
        <p:blipFill>
          <a:blip r:embed="rId7"/>
          <a:stretch>
            <a:fillRect/>
          </a:stretch>
        </p:blipFill>
        <p:spPr>
          <a:xfrm>
            <a:off x="786884" y="6416754"/>
            <a:ext cx="6495336" cy="1221581"/>
          </a:xfrm>
          <a:prstGeom prst="rect">
            <a:avLst/>
          </a:prstGeom>
        </p:spPr>
      </p:pic>
      <p:pic>
        <p:nvPicPr>
          <p:cNvPr id="16" name="Image 5" descr="preencoded.png"/>
          <p:cNvPicPr>
            <a:picLocks noChangeAspect="1"/>
          </p:cNvPicPr>
          <p:nvPr/>
        </p:nvPicPr>
        <p:blipFill>
          <a:blip r:embed="rId8"/>
          <a:stretch>
            <a:fillRect/>
          </a:stretch>
        </p:blipFill>
        <p:spPr>
          <a:xfrm>
            <a:off x="3882985" y="6838117"/>
            <a:ext cx="303014" cy="378738"/>
          </a:xfrm>
          <a:prstGeom prst="rect">
            <a:avLst/>
          </a:prstGeom>
        </p:spPr>
      </p:pic>
      <p:sp>
        <p:nvSpPr>
          <p:cNvPr id="17" name="Text 9"/>
          <p:cNvSpPr/>
          <p:nvPr/>
        </p:nvSpPr>
        <p:spPr>
          <a:xfrm>
            <a:off x="7497604" y="6632138"/>
            <a:ext cx="2535079" cy="316825"/>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Discalculia</a:t>
            </a:r>
            <a:endParaRPr lang="en-US" sz="1950" dirty="0"/>
          </a:p>
        </p:txBody>
      </p:sp>
      <p:sp>
        <p:nvSpPr>
          <p:cNvPr id="18" name="Text 10"/>
          <p:cNvSpPr/>
          <p:nvPr/>
        </p:nvSpPr>
        <p:spPr>
          <a:xfrm>
            <a:off x="7497604" y="6948963"/>
            <a:ext cx="6378654" cy="473989"/>
          </a:xfrm>
          <a:prstGeom prst="rect">
            <a:avLst/>
          </a:prstGeom>
          <a:noFill/>
          <a:ln/>
        </p:spPr>
        <p:txBody>
          <a:bodyPr wrap="none" lIns="0" tIns="0" rIns="0" bIns="0" rtlCol="0" anchor="t"/>
          <a:lstStyle/>
          <a:p>
            <a:pPr marL="0" indent="0" algn="l">
              <a:lnSpc>
                <a:spcPts val="2700"/>
              </a:lnSpc>
              <a:buNone/>
            </a:pPr>
            <a:r>
              <a:rPr lang="en-US" sz="1650" dirty="0">
                <a:solidFill>
                  <a:srgbClr val="00002E"/>
                </a:solidFill>
                <a:latin typeface="PT Sans" pitchFamily="34" charset="0"/>
                <a:ea typeface="PT Sans" pitchFamily="34" charset="-122"/>
                <a:cs typeface="PT Sans" pitchFamily="34" charset="-120"/>
              </a:rPr>
              <a:t>Dificultăți cu conceptele numerice </a:t>
            </a:r>
            <a:r>
              <a:rPr lang="en-US" sz="1650" dirty="0" err="1">
                <a:solidFill>
                  <a:srgbClr val="00002E"/>
                </a:solidFill>
                <a:latin typeface="PT Sans" pitchFamily="34" charset="0"/>
                <a:ea typeface="PT Sans" pitchFamily="34" charset="-122"/>
                <a:cs typeface="PT Sans" pitchFamily="34" charset="-120"/>
              </a:rPr>
              <a:t>și</a:t>
            </a:r>
            <a:r>
              <a:rPr lang="en-US" sz="1650" dirty="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calculele</a:t>
            </a:r>
            <a:r>
              <a:rPr lang="en-US" sz="1650" dirty="0" smtClean="0">
                <a:solidFill>
                  <a:srgbClr val="00002E"/>
                </a:solidFill>
                <a:latin typeface="PT Sans" pitchFamily="34" charset="0"/>
                <a:ea typeface="PT Sans" pitchFamily="34" charset="-122"/>
                <a:cs typeface="PT Sans" pitchFamily="34" charset="-120"/>
              </a:rPr>
              <a:t> (</a:t>
            </a:r>
            <a:r>
              <a:rPr lang="en-US" sz="1650" dirty="0" err="1" smtClean="0">
                <a:solidFill>
                  <a:srgbClr val="00002E"/>
                </a:solidFill>
                <a:latin typeface="PT Sans" pitchFamily="34" charset="0"/>
                <a:ea typeface="PT Sans" pitchFamily="34" charset="-122"/>
                <a:cs typeface="PT Sans" pitchFamily="34" charset="-120"/>
              </a:rPr>
              <a:t>tulburarea</a:t>
            </a:r>
            <a:r>
              <a:rPr lang="en-US" sz="1650" dirty="0" smtClean="0">
                <a:solidFill>
                  <a:srgbClr val="00002E"/>
                </a:solidFill>
                <a:latin typeface="PT Sans" pitchFamily="34" charset="0"/>
                <a:ea typeface="PT Sans" pitchFamily="34" charset="-122"/>
                <a:cs typeface="PT Sans" pitchFamily="34" charset="-120"/>
              </a:rPr>
              <a:t> de </a:t>
            </a:r>
            <a:r>
              <a:rPr lang="en-US" sz="1650" dirty="0" err="1" smtClean="0">
                <a:solidFill>
                  <a:srgbClr val="00002E"/>
                </a:solidFill>
                <a:latin typeface="PT Sans" pitchFamily="34" charset="0"/>
                <a:ea typeface="PT Sans" pitchFamily="34" charset="-122"/>
                <a:cs typeface="PT Sans" pitchFamily="34" charset="-120"/>
              </a:rPr>
              <a:t>calcul</a:t>
            </a:r>
            <a:r>
              <a:rPr lang="en-US" sz="1650" dirty="0" smtClean="0">
                <a:solidFill>
                  <a:srgbClr val="00002E"/>
                </a:solidFill>
                <a:latin typeface="PT Sans" pitchFamily="34" charset="0"/>
                <a:ea typeface="PT Sans" pitchFamily="34" charset="-122"/>
                <a:cs typeface="PT Sans" pitchFamily="34" charset="-120"/>
              </a:rPr>
              <a:t>)</a:t>
            </a:r>
            <a:endParaRPr lang="en-US" sz="165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543</TotalTime>
  <Words>1220</Words>
  <Application>Microsoft Office PowerPoint</Application>
  <PresentationFormat>Custom</PresentationFormat>
  <Paragraphs>152</Paragraphs>
  <Slides>20</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Nunito Semi Bold</vt:lpstr>
      <vt:lpstr>Lucida Sans Unicode</vt:lpstr>
      <vt:lpstr>PT Sans Medium</vt:lpstr>
      <vt:lpstr>PT Sans</vt:lpstr>
      <vt:lpstr>Arial Black</vt:lpstr>
      <vt:lpstr>Calibri</vt:lpstr>
      <vt:lpstr>Wingdings 3</vt:lpstr>
      <vt:lpstr>Verdana</vt:lpstr>
      <vt:lpstr>Wingdings 2</vt:lpstr>
      <vt:lpstr>Concourse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Oana</cp:lastModifiedBy>
  <cp:revision>47</cp:revision>
  <dcterms:created xsi:type="dcterms:W3CDTF">2025-05-03T13:47:53Z</dcterms:created>
  <dcterms:modified xsi:type="dcterms:W3CDTF">2025-05-09T21:00:06Z</dcterms:modified>
</cp:coreProperties>
</file>