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50" r:id="rId1"/>
  </p:sldMasterIdLst>
  <p:notesMasterIdLst>
    <p:notesMasterId r:id="rId15"/>
  </p:notesMasterIdLst>
  <p:sldIdLst>
    <p:sldId id="256" r:id="rId2"/>
    <p:sldId id="257" r:id="rId3"/>
    <p:sldId id="270" r:id="rId4"/>
    <p:sldId id="258" r:id="rId5"/>
    <p:sldId id="265" r:id="rId6"/>
    <p:sldId id="271" r:id="rId7"/>
    <p:sldId id="266" r:id="rId8"/>
    <p:sldId id="272" r:id="rId9"/>
    <p:sldId id="267" r:id="rId10"/>
    <p:sldId id="273" r:id="rId11"/>
    <p:sldId id="274" r:id="rId12"/>
    <p:sldId id="275" r:id="rId13"/>
    <p:sldId id="269" r:id="rId14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64" d="100"/>
          <a:sy n="64" d="100"/>
        </p:scale>
        <p:origin x="954" y="6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409F5FB-A0FE-4F1A-A9B4-F417FE9584D9}" type="datetimeFigureOut">
              <a:rPr lang="en-GB" smtClean="0"/>
              <a:t>23/11/2021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A5C48D5-8774-4F04-AE4C-D27C1E1F082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328312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A5C48D5-8774-4F04-AE4C-D27C1E1F082B}" type="slidenum">
              <a:rPr lang="en-GB" smtClean="0"/>
              <a:t>11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6977737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430F8CF-692C-4963-8B5E-D1C0928CF16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429612" y="1013984"/>
            <a:ext cx="7714388" cy="3260635"/>
          </a:xfrm>
        </p:spPr>
        <p:txBody>
          <a:bodyPr anchor="b"/>
          <a:lstStyle>
            <a:lvl1pPr algn="l">
              <a:defRPr sz="28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F419655-1613-4CC0-BBE9-BD2CB2C3C76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429612" y="4848464"/>
            <a:ext cx="7714388" cy="1085849"/>
          </a:xfrm>
        </p:spPr>
        <p:txBody>
          <a:bodyPr>
            <a:normAutofit/>
          </a:bodyPr>
          <a:lstStyle>
            <a:lvl1pPr marL="0" indent="0" algn="l">
              <a:buNone/>
              <a:defRPr sz="18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0267FFF-6BC4-4DF0-BC55-B2C3BFD8ED1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2B07E4-CDF9-4C88-A2F3-04620E58224D}" type="datetimeFigureOut">
              <a:rPr lang="en-US" smtClean="0"/>
              <a:t>11/23/2021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6389830-A1B7-484B-832C-F64A558BDF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4A8F727-72C8-47A9-8E54-AD84590286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E71E98-A417-4ECC-ACEB-C0490C20DB04}" type="slidenum">
              <a:rPr lang="en-US" smtClean="0"/>
              <a:t>‹#›</a:t>
            </a:fld>
            <a:endParaRPr lang="en-US"/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AEED5540-64E5-4258-ABA4-753F07B71B38}"/>
              </a:ext>
            </a:extLst>
          </p:cNvPr>
          <p:cNvCxnSpPr>
            <a:cxnSpLocks/>
          </p:cNvCxnSpPr>
          <p:nvPr/>
        </p:nvCxnSpPr>
        <p:spPr>
          <a:xfrm>
            <a:off x="1524000" y="4571506"/>
            <a:ext cx="971155" cy="0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1641900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13EF94C-BCB1-4F4C-AF70-DD2A5C4E331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29566" y="1045445"/>
            <a:ext cx="9238434" cy="857559"/>
          </a:xfrm>
        </p:spPr>
        <p:txBody>
          <a:bodyPr anchor="b"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A909B75-A057-44B5-872F-DF01BDC8EA0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429566" y="2286000"/>
            <a:ext cx="9238434" cy="3810000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806260C-3219-4812-88F2-3162D37F293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2B07E4-CDF9-4C88-A2F3-04620E58224D}" type="datetimeFigureOut">
              <a:rPr lang="en-US" smtClean="0"/>
              <a:t>11/23/2021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2762B73-9C01-4BE3-A199-782BE6EBA6E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A761492-EB56-4454-9D2A-8BB94AACB8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E71E98-A417-4ECC-ACEB-C0490C20DB0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2651991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B980A128-A52A-402C-865B-1BF08D7F0458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E900447-3778-4AB7-ACB3-7C2313FE9A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21745" y="1287554"/>
            <a:ext cx="8284963" cy="3113064"/>
          </a:xfrm>
        </p:spPr>
        <p:txBody>
          <a:bodyPr anchor="t"/>
          <a:lstStyle>
            <a:lvl1pPr>
              <a:defRPr sz="44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9B910C9-BA3C-4D31-9C62-2C2408591FF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421744" y="4619707"/>
            <a:ext cx="7722256" cy="1476293"/>
          </a:xfrm>
        </p:spPr>
        <p:txBody>
          <a:bodyPr anchor="b">
            <a:normAutofit/>
          </a:bodyPr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8742E8A-6B69-406B-A3DF-0A1B76832E0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2B07E4-CDF9-4C88-A2F3-04620E58224D}" type="datetimeFigureOut">
              <a:rPr lang="en-US" smtClean="0"/>
              <a:t>11/23/2021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4D665CF-4461-4BB8-8F3A-ED1CB1084CA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4898B27-5EF3-49F4-B3CE-F3CF419AE0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E71E98-A417-4ECC-ACEB-C0490C20DB0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6756125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733F3BA-5AD5-4F15-97B2-E4652D1D4E1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29566" y="1013411"/>
            <a:ext cx="9238434" cy="889592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EA997B8-1FD3-40E6-A486-256EB41DB70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429566" y="2135565"/>
            <a:ext cx="4495800" cy="396043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183F4D8-AA9A-4AF7-86EA-E4D797B98CE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2135565"/>
            <a:ext cx="4495800" cy="396043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A08823E-BC08-4810-9BFF-35D2EA2AE72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2B07E4-CDF9-4C88-A2F3-04620E58224D}" type="datetimeFigureOut">
              <a:rPr lang="en-US" smtClean="0"/>
              <a:t>11/23/2021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FDD2BFB-BB2C-4C4A-A6E1-DD223C2BE0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5D369B2-12F8-4583-8A7F-523C9A3EF0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E71E98-A417-4ECC-ACEB-C0490C20DB0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4694367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7AC717F-84B9-44BA-8DD6-680394AB193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29566" y="1079150"/>
            <a:ext cx="9238434" cy="823912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A1217D6-7448-4625-964F-5D82F65F11F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429567" y="2013217"/>
            <a:ext cx="4495799" cy="704232"/>
          </a:xfrm>
        </p:spPr>
        <p:txBody>
          <a:bodyPr anchor="b">
            <a:normAutofit/>
          </a:bodyPr>
          <a:lstStyle>
            <a:lvl1pPr marL="0" indent="0">
              <a:lnSpc>
                <a:spcPct val="100000"/>
              </a:lnSpc>
              <a:buNone/>
              <a:defRPr sz="1800" b="0" cap="all" spc="300" baseline="0">
                <a:solidFill>
                  <a:schemeClr val="tx1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53A534C-0B54-4327-99C0-4F0019FD21F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429567" y="3048000"/>
            <a:ext cx="4495800" cy="3048000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389D4A63-0795-4B74-8C11-5FE7944118C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2013215"/>
            <a:ext cx="4495800" cy="704233"/>
          </a:xfrm>
        </p:spPr>
        <p:txBody>
          <a:bodyPr anchor="b">
            <a:normAutofit/>
          </a:bodyPr>
          <a:lstStyle>
            <a:lvl1pPr marL="0" indent="0">
              <a:lnSpc>
                <a:spcPct val="100000"/>
              </a:lnSpc>
              <a:buNone/>
              <a:defRPr sz="1800" b="0" cap="all" spc="300" baseline="0">
                <a:solidFill>
                  <a:schemeClr val="tx1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823D16F3-F747-441B-9854-27225954DEC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3048000"/>
            <a:ext cx="4495800" cy="3048000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0E8168E2-6B97-486E-B0E4-4E7F5CDBB5B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2B07E4-CDF9-4C88-A2F3-04620E58224D}" type="datetimeFigureOut">
              <a:rPr lang="en-US" smtClean="0"/>
              <a:t>11/23/2021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D05D3E2B-2F4E-4347-A8E9-27EB7D0359B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DC1FC4F5-6876-414E-9E30-84706A3F52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E71E98-A417-4ECC-ACEB-C0490C20DB04}" type="slidenum">
              <a:rPr lang="en-US" smtClean="0"/>
              <a:t>‹#›</a:t>
            </a:fld>
            <a:endParaRPr lang="en-US"/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A70D2F04-5474-46B9-B838-858CDF4AB2D2}"/>
              </a:ext>
            </a:extLst>
          </p:cNvPr>
          <p:cNvCxnSpPr>
            <a:cxnSpLocks/>
          </p:cNvCxnSpPr>
          <p:nvPr/>
        </p:nvCxnSpPr>
        <p:spPr>
          <a:xfrm>
            <a:off x="6270727" y="2876662"/>
            <a:ext cx="971155" cy="0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Rectangle 12">
            <a:extLst>
              <a:ext uri="{FF2B5EF4-FFF2-40B4-BE49-F238E27FC236}">
                <a16:creationId xmlns:a16="http://schemas.microsoft.com/office/drawing/2014/main" id="{CADEE893-BE45-47F3-BCF0-02424B3503CC}"/>
              </a:ext>
            </a:extLst>
          </p:cNvPr>
          <p:cNvSpPr/>
          <p:nvPr/>
        </p:nvSpPr>
        <p:spPr>
          <a:xfrm>
            <a:off x="-1171838" y="4592406"/>
            <a:ext cx="808262" cy="389711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3FB5178A-4501-4B56-8BF1-D083D7B021CE}"/>
              </a:ext>
            </a:extLst>
          </p:cNvPr>
          <p:cNvCxnSpPr>
            <a:cxnSpLocks/>
          </p:cNvCxnSpPr>
          <p:nvPr/>
        </p:nvCxnSpPr>
        <p:spPr>
          <a:xfrm>
            <a:off x="1524000" y="2876662"/>
            <a:ext cx="971155" cy="0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82346665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A52109C6-041C-42BA-B507-8EA298046EDD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F7BF877-20DD-40F4-AEA8-E1B6D5350D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67DC874-15B5-4338-B7D1-8E393AB4C16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2B07E4-CDF9-4C88-A2F3-04620E58224D}" type="datetimeFigureOut">
              <a:rPr lang="en-US" smtClean="0"/>
              <a:t>11/23/2021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E66BAE3-24C5-483F-9141-D860A265E78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59AEEB4-66F8-4008-B616-804FB9D91C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E71E98-A417-4ECC-ACEB-C0490C20DB0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2427830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746C975-8FFB-4A4B-9213-774EE3901DE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2B07E4-CDF9-4C88-A2F3-04620E58224D}" type="datetimeFigureOut">
              <a:rPr lang="en-US" smtClean="0"/>
              <a:t>11/23/2021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4FBA744F-475D-4105-8E4A-02581554953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F3FA64C-7966-4D6F-88D7-4B89F2A1DF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E71E98-A417-4ECC-ACEB-C0490C20DB0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0593590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BD4ED5F-AB94-4DCF-8971-B8B2B55AF65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43740" y="1558944"/>
            <a:ext cx="3279689" cy="1864196"/>
          </a:xfrm>
        </p:spPr>
        <p:txBody>
          <a:bodyPr anchor="b"/>
          <a:lstStyle>
            <a:lvl1pPr algn="r">
              <a:defRPr sz="280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41EE4CB-68CF-4BF3-A891-8277AFD13D8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334000" y="762000"/>
            <a:ext cx="5333999" cy="5334000"/>
          </a:xfrm>
        </p:spPr>
        <p:txBody>
          <a:bodyPr anchor="ctr">
            <a:normAutofit/>
          </a:bodyPr>
          <a:lstStyle>
            <a:lvl1pPr>
              <a:defRPr sz="2800">
                <a:solidFill>
                  <a:schemeClr val="tx1"/>
                </a:solidFill>
              </a:defRPr>
            </a:lvl1pPr>
            <a:lvl2pPr>
              <a:defRPr sz="2400">
                <a:solidFill>
                  <a:schemeClr val="tx1"/>
                </a:solidFill>
              </a:defRPr>
            </a:lvl2pPr>
            <a:lvl3pPr>
              <a:defRPr sz="2000">
                <a:solidFill>
                  <a:schemeClr val="tx1"/>
                </a:solidFill>
              </a:defRPr>
            </a:lvl3pPr>
            <a:lvl4pPr>
              <a:defRPr sz="1800">
                <a:solidFill>
                  <a:schemeClr val="tx1"/>
                </a:solidFill>
              </a:defRPr>
            </a:lvl4pPr>
            <a:lvl5pPr>
              <a:defRPr sz="1800">
                <a:solidFill>
                  <a:schemeClr val="tx1"/>
                </a:solidFill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5292E72-B66D-40EE-B182-5585382A6DC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443741" y="3649682"/>
            <a:ext cx="3233096" cy="1933605"/>
          </a:xfrm>
        </p:spPr>
        <p:txBody>
          <a:bodyPr/>
          <a:lstStyle>
            <a:lvl1pPr marL="0" indent="0" algn="r">
              <a:buNone/>
              <a:defRPr sz="1600">
                <a:solidFill>
                  <a:schemeClr val="tx1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D73B694-B050-45F3-AE6F-A86A129F1C6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2B07E4-CDF9-4C88-A2F3-04620E58224D}" type="datetimeFigureOut">
              <a:rPr lang="en-US" smtClean="0"/>
              <a:t>11/23/2021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E8AE423-9CA5-46B3-96B1-7586AD0208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14B973D-F1F7-47BC-996D-6100B7C895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E71E98-A417-4ECC-ACEB-C0490C20DB0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026795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8AE9949-4A1F-4DA9-9B75-A6180F954B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33543" y="1383126"/>
            <a:ext cx="3289886" cy="2045874"/>
          </a:xfrm>
        </p:spPr>
        <p:txBody>
          <a:bodyPr anchor="b"/>
          <a:lstStyle>
            <a:lvl1pPr algn="r">
              <a:defRPr sz="280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79A8D794-C670-4569-93D9-0FF8B35AA7A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334001" y="762000"/>
            <a:ext cx="5333999" cy="5334000"/>
          </a:xfrm>
        </p:spPr>
        <p:txBody>
          <a:bodyPr/>
          <a:lstStyle>
            <a:lvl1pPr marL="0" indent="0">
              <a:buNone/>
              <a:defRPr sz="3200">
                <a:solidFill>
                  <a:schemeClr val="tx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92486F6-AE67-4B34-B8E2-0B7576DC2E3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433544" y="3649682"/>
            <a:ext cx="3243292" cy="1684317"/>
          </a:xfrm>
        </p:spPr>
        <p:txBody>
          <a:bodyPr/>
          <a:lstStyle>
            <a:lvl1pPr marL="0" indent="0" algn="r">
              <a:buNone/>
              <a:defRPr sz="1600">
                <a:solidFill>
                  <a:schemeClr val="tx1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198B11C-BB63-49A6-B488-29D4FBF8E10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2B07E4-CDF9-4C88-A2F3-04620E58224D}" type="datetimeFigureOut">
              <a:rPr lang="en-US" smtClean="0"/>
              <a:t>11/23/2021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24B9166-6D36-4F0A-9ADD-33D49A0C3A5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FB22B8F-7760-41B3-9053-DD90255B9E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E71E98-A417-4ECC-ACEB-C0490C20DB0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6148342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5C8A5DE-E5C6-4DB9-AD28-8F1EAC6F55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363E08E-9B2D-4740-9AC6-D5E1CFB95FC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1429566" y="2229957"/>
            <a:ext cx="9238434" cy="3866043"/>
          </a:xfrm>
        </p:spPr>
        <p:txBody>
          <a:bodyPr vert="eaVert"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E4E3736-E8AA-4F58-9D3A-27050B287F9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2B07E4-CDF9-4C88-A2F3-04620E58224D}" type="datetimeFigureOut">
              <a:rPr lang="en-US" smtClean="0"/>
              <a:t>11/23/2021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DE95E84-15BC-478B-9DAB-15025867BB9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3E9D98F-E0A8-4254-A957-7F17811D01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E71E98-A417-4ECC-ACEB-C0490C20DB0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2177853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77DE70F5-2276-4F91-9FC2-8DA4B528814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9144000" y="1467699"/>
            <a:ext cx="1758461" cy="4628301"/>
          </a:xfrm>
        </p:spPr>
        <p:txBody>
          <a:bodyPr vert="eaVert"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21856C5-C2FD-45E4-A631-AC06B5495BE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1182312" y="1467699"/>
            <a:ext cx="7839379" cy="4628301"/>
          </a:xfrm>
        </p:spPr>
        <p:txBody>
          <a:bodyPr vert="eaVert"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EE336EA-B6DD-4115-9C67-79A24C866ED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2B07E4-CDF9-4C88-A2F3-04620E58224D}" type="datetimeFigureOut">
              <a:rPr lang="en-US" smtClean="0"/>
              <a:t>11/23/2021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2EA668B-1DAB-449C-9BA4-7B1572A22BA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8C6567E-119D-4C98-93FF-73A332803A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E71E98-A417-4ECC-ACEB-C0490C20DB0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213359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2F84152A-7FE0-4708-B7C1-DBEC8F1337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29566" y="1041621"/>
            <a:ext cx="9238434" cy="861383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911AB53-BAF9-439D-9451-47193CF2FF8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429566" y="2285999"/>
            <a:ext cx="9238434" cy="381000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FB96D9F-562A-496F-A530-A561994DC5E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 rot="5400000">
            <a:off x="10471087" y="4891318"/>
            <a:ext cx="267329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700" b="1" cap="all" spc="300" baseline="0">
                <a:solidFill>
                  <a:schemeClr val="tx1"/>
                </a:solidFill>
              </a:defRPr>
            </a:lvl1pPr>
          </a:lstStyle>
          <a:p>
            <a:fld id="{3C2B07E4-CDF9-4C88-A2F3-04620E58224D}" type="datetimeFigureOut">
              <a:rPr lang="en-US" smtClean="0"/>
              <a:pPr/>
              <a:t>11/23/2021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C3060FE-AAC3-4FAE-9EB4-BCAE72D9567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 rot="5400000">
            <a:off x="10473021" y="1609893"/>
            <a:ext cx="266942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700" b="1" cap="all" spc="300" baseline="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777EDB2-8F31-42FA-B253-62D24146638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492908" y="3219853"/>
            <a:ext cx="629653" cy="42983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600" b="1">
                <a:solidFill>
                  <a:schemeClr val="tx1">
                    <a:tint val="75000"/>
                  </a:schemeClr>
                </a:solidFill>
                <a:latin typeface="+mj-lt"/>
              </a:defRPr>
            </a:lvl1pPr>
          </a:lstStyle>
          <a:p>
            <a:fld id="{EFE71E98-A417-4ECC-ACEB-C0490C20DB0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66155265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745" r:id="rId1"/>
    <p:sldLayoutId id="2147483746" r:id="rId2"/>
    <p:sldLayoutId id="2147483747" r:id="rId3"/>
    <p:sldLayoutId id="2147483748" r:id="rId4"/>
    <p:sldLayoutId id="2147483749" r:id="rId5"/>
    <p:sldLayoutId id="2147483743" r:id="rId6"/>
    <p:sldLayoutId id="2147483739" r:id="rId7"/>
    <p:sldLayoutId id="2147483740" r:id="rId8"/>
    <p:sldLayoutId id="2147483741" r:id="rId9"/>
    <p:sldLayoutId id="2147483742" r:id="rId10"/>
    <p:sldLayoutId id="2147483744" r:id="rId11"/>
  </p:sldLayoutIdLst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xStyles>
    <p:titleStyle>
      <a:lvl1pPr algn="l" defTabSz="914400" rtl="0" eaLnBrk="1" latinLnBrk="0" hangingPunct="1">
        <a:lnSpc>
          <a:spcPct val="120000"/>
        </a:lnSpc>
        <a:spcBef>
          <a:spcPct val="0"/>
        </a:spcBef>
        <a:buNone/>
        <a:defRPr sz="2800" b="1" kern="1200" cap="all" spc="600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74320" indent="-274320" algn="l" defTabSz="914400" rtl="0" eaLnBrk="1" latinLnBrk="0" hangingPunct="1">
        <a:lnSpc>
          <a:spcPct val="130000"/>
        </a:lnSpc>
        <a:spcBef>
          <a:spcPts val="1000"/>
        </a:spcBef>
        <a:buSzPct val="85000"/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274320" indent="0" algn="l" defTabSz="914400" rtl="0" eaLnBrk="1" latinLnBrk="0" hangingPunct="1">
        <a:lnSpc>
          <a:spcPct val="130000"/>
        </a:lnSpc>
        <a:spcBef>
          <a:spcPts val="500"/>
        </a:spcBef>
        <a:buSzPct val="85000"/>
        <a:buFontTx/>
        <a:buNone/>
        <a:defRPr sz="1600" b="1" kern="1200">
          <a:solidFill>
            <a:schemeClr val="tx1"/>
          </a:solidFill>
          <a:latin typeface="+mn-lt"/>
          <a:ea typeface="+mn-ea"/>
          <a:cs typeface="+mn-cs"/>
        </a:defRPr>
      </a:lvl2pPr>
      <a:lvl3pPr marL="457200" indent="-182880" algn="l" defTabSz="914400" rtl="0" eaLnBrk="1" latinLnBrk="0" hangingPunct="1">
        <a:lnSpc>
          <a:spcPct val="130000"/>
        </a:lnSpc>
        <a:spcBef>
          <a:spcPts val="500"/>
        </a:spcBef>
        <a:buSzPct val="85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466344" indent="0" algn="l" defTabSz="914400" rtl="0" eaLnBrk="1" latinLnBrk="0" hangingPunct="1">
        <a:lnSpc>
          <a:spcPct val="130000"/>
        </a:lnSpc>
        <a:spcBef>
          <a:spcPts val="500"/>
        </a:spcBef>
        <a:buSzPct val="85000"/>
        <a:buFontTx/>
        <a:buNone/>
        <a:defRPr sz="1200" b="1" kern="1200">
          <a:solidFill>
            <a:schemeClr val="tx1"/>
          </a:solidFill>
          <a:latin typeface="+mn-lt"/>
          <a:ea typeface="+mn-ea"/>
          <a:cs typeface="+mn-cs"/>
        </a:defRPr>
      </a:lvl4pPr>
      <a:lvl5pPr marL="640080" indent="-182880" algn="l" defTabSz="914400" rtl="0" eaLnBrk="1" latinLnBrk="0" hangingPunct="1">
        <a:lnSpc>
          <a:spcPct val="130000"/>
        </a:lnSpc>
        <a:spcBef>
          <a:spcPts val="500"/>
        </a:spcBef>
        <a:buSzPct val="85000"/>
        <a:buFont typeface="Arial" panose="020B0604020202020204" pitchFamily="34" charset="0"/>
        <a:buChar char="•"/>
        <a:defRPr sz="12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jp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0.png"/><Relationship Id="rId4" Type="http://schemas.openxmlformats.org/officeDocument/2006/relationships/image" Target="../media/image6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0.png"/><Relationship Id="rId4" Type="http://schemas.openxmlformats.org/officeDocument/2006/relationships/image" Target="../media/image6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2.png"/><Relationship Id="rId5" Type="http://schemas.openxmlformats.org/officeDocument/2006/relationships/image" Target="../media/image21.png"/><Relationship Id="rId4" Type="http://schemas.openxmlformats.org/officeDocument/2006/relationships/image" Target="../media/image20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9" name="Rectangle 15">
            <a:extLst>
              <a:ext uri="{FF2B5EF4-FFF2-40B4-BE49-F238E27FC236}">
                <a16:creationId xmlns:a16="http://schemas.microsoft.com/office/drawing/2014/main" id="{055BEBF3-DFCD-47AA-B145-ADA107FAA58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AC537ED-21EA-4DB4-91AF-D440614E4AA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1524000"/>
            <a:ext cx="3810000" cy="2156459"/>
          </a:xfrm>
        </p:spPr>
        <p:txBody>
          <a:bodyPr>
            <a:normAutofit/>
          </a:bodyPr>
          <a:lstStyle/>
          <a:p>
            <a:pPr algn="ctr"/>
            <a:r>
              <a:rPr lang="en-GB"/>
              <a:t>WE ARE BETTER WITH STEAM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E293283-4FAD-4052-8B5C-345B72B682C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398270" y="4283221"/>
            <a:ext cx="3299460" cy="1290265"/>
          </a:xfrm>
        </p:spPr>
        <p:txBody>
          <a:bodyPr>
            <a:normAutofit/>
          </a:bodyPr>
          <a:lstStyle/>
          <a:p>
            <a:pPr algn="ctr"/>
            <a:r>
              <a:rPr lang="en-GB" dirty="0"/>
              <a:t>MOBILITATE DIMITROVGRAD-BULGARIA</a:t>
            </a:r>
          </a:p>
          <a:p>
            <a:pPr algn="ctr"/>
            <a:r>
              <a:rPr lang="en-GB" dirty="0"/>
              <a:t>1-5 NOIEMBRIE, 2021</a:t>
            </a:r>
          </a:p>
        </p:txBody>
      </p:sp>
      <p:sp>
        <p:nvSpPr>
          <p:cNvPr id="30" name="Rectangle 17">
            <a:extLst>
              <a:ext uri="{FF2B5EF4-FFF2-40B4-BE49-F238E27FC236}">
                <a16:creationId xmlns:a16="http://schemas.microsoft.com/office/drawing/2014/main" id="{40E0E787-6A3F-4579-9E73-AC9FBB0E3A4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095999" y="0"/>
            <a:ext cx="6096001" cy="6858000"/>
          </a:xfrm>
          <a:prstGeom prst="rect">
            <a:avLst/>
          </a:prstGeom>
          <a:solidFill>
            <a:schemeClr val="tx1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B66ABF8B-E57B-475A-98C9-A9659747946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34830" y="766573"/>
            <a:ext cx="3846650" cy="1519427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53B31D8E-D10B-4F9E-9412-63BAE5C9DEFE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2691" b="7309"/>
          <a:stretch/>
        </p:blipFill>
        <p:spPr>
          <a:xfrm>
            <a:off x="8718898" y="2666502"/>
            <a:ext cx="2711102" cy="1524995"/>
          </a:xfrm>
          <a:prstGeom prst="rect">
            <a:avLst/>
          </a:prstGeom>
        </p:spPr>
      </p:pic>
      <p:cxnSp>
        <p:nvCxnSpPr>
          <p:cNvPr id="31" name="Straight Connector 19">
            <a:extLst>
              <a:ext uri="{FF2B5EF4-FFF2-40B4-BE49-F238E27FC236}">
                <a16:creationId xmlns:a16="http://schemas.microsoft.com/office/drawing/2014/main" id="{651B3B56-501F-42FF-8534-28EF7857BD4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2562423" y="3997080"/>
            <a:ext cx="971155" cy="0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" name="Picture 6" descr="A picture containing chart&#10;&#10;Description automatically generated">
            <a:extLst>
              <a:ext uri="{FF2B5EF4-FFF2-40B4-BE49-F238E27FC236}">
                <a16:creationId xmlns:a16="http://schemas.microsoft.com/office/drawing/2014/main" id="{A990C080-EAD8-4115-BB9B-2188DD7ADF11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618" t="18573" r="22813" b="18953"/>
          <a:stretch/>
        </p:blipFill>
        <p:spPr>
          <a:xfrm>
            <a:off x="8377167" y="4544428"/>
            <a:ext cx="1551572" cy="15515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88636232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8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3" dur="2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8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7" dur="2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7" name="Straight Connector 18">
            <a:extLst>
              <a:ext uri="{FF2B5EF4-FFF2-40B4-BE49-F238E27FC236}">
                <a16:creationId xmlns:a16="http://schemas.microsoft.com/office/drawing/2014/main" id="{AEED5540-64E5-4258-ABA4-753F07B71B3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524000" y="4571506"/>
            <a:ext cx="971155" cy="0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Rectangle 20">
            <a:extLst>
              <a:ext uri="{FF2B5EF4-FFF2-40B4-BE49-F238E27FC236}">
                <a16:creationId xmlns:a16="http://schemas.microsoft.com/office/drawing/2014/main" id="{B1C3281D-A46F-4842-9340-4CBC29E1B26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00000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 descr="Chart, bubble chart&#10;&#10;Description automatically generated">
            <a:extLst>
              <a:ext uri="{FF2B5EF4-FFF2-40B4-BE49-F238E27FC236}">
                <a16:creationId xmlns:a16="http://schemas.microsoft.com/office/drawing/2014/main" id="{7B3CE512-C73D-4F33-B9C0-5BA5D3A41CC5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alphaModFix amt="50000"/>
          </a:blip>
          <a:srcRect b="15730"/>
          <a:stretch/>
        </p:blipFill>
        <p:spPr>
          <a:xfrm>
            <a:off x="-1" y="10"/>
            <a:ext cx="12191999" cy="685799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40C29025-B16A-419B-83A2-AB05D1326D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8734" y="168365"/>
            <a:ext cx="6952388" cy="3260635"/>
          </a:xfrm>
        </p:spPr>
        <p:txBody>
          <a:bodyPr vert="horz" lIns="91440" tIns="45720" rIns="91440" bIns="45720" rtlCol="0" anchor="b">
            <a:normAutofit/>
          </a:bodyPr>
          <a:lstStyle/>
          <a:p>
            <a:pPr>
              <a:lnSpc>
                <a:spcPct val="110000"/>
              </a:lnSpc>
            </a:pPr>
            <a:r>
              <a:rPr lang="en-US" sz="2200" dirty="0" err="1">
                <a:solidFill>
                  <a:srgbClr val="FFFFFF"/>
                </a:solidFill>
                <a:effectLst/>
              </a:rPr>
              <a:t>În</a:t>
            </a:r>
            <a:r>
              <a:rPr lang="en-US" sz="2200" dirty="0">
                <a:solidFill>
                  <a:srgbClr val="FFFFFF"/>
                </a:solidFill>
                <a:effectLst/>
              </a:rPr>
              <a:t> </a:t>
            </a:r>
            <a:r>
              <a:rPr lang="en-US" sz="2200" dirty="0" err="1">
                <a:solidFill>
                  <a:srgbClr val="FFFFFF"/>
                </a:solidFill>
                <a:effectLst/>
              </a:rPr>
              <a:t>perioada</a:t>
            </a:r>
            <a:r>
              <a:rPr lang="en-US" sz="2200" dirty="0">
                <a:solidFill>
                  <a:srgbClr val="FFFFFF"/>
                </a:solidFill>
                <a:effectLst/>
              </a:rPr>
              <a:t> 1-5 </a:t>
            </a:r>
            <a:r>
              <a:rPr lang="en-US" sz="2200" dirty="0" err="1">
                <a:solidFill>
                  <a:srgbClr val="FFFFFF"/>
                </a:solidFill>
                <a:effectLst/>
              </a:rPr>
              <a:t>noiembrie</a:t>
            </a:r>
            <a:r>
              <a:rPr lang="en-US" sz="2200" dirty="0">
                <a:solidFill>
                  <a:srgbClr val="FFFFFF"/>
                </a:solidFill>
                <a:effectLst/>
              </a:rPr>
              <a:t>, 2021 s-a </a:t>
            </a:r>
            <a:r>
              <a:rPr lang="en-US" sz="2200" dirty="0" err="1">
                <a:solidFill>
                  <a:srgbClr val="FFFFFF"/>
                </a:solidFill>
                <a:effectLst/>
              </a:rPr>
              <a:t>desfășurat</a:t>
            </a:r>
            <a:r>
              <a:rPr lang="en-US" sz="2200" dirty="0">
                <a:solidFill>
                  <a:srgbClr val="FFFFFF"/>
                </a:solidFill>
                <a:effectLst/>
              </a:rPr>
              <a:t>  </a:t>
            </a:r>
            <a:r>
              <a:rPr lang="en-US" sz="2200" dirty="0" err="1">
                <a:solidFill>
                  <a:srgbClr val="FFFFFF"/>
                </a:solidFill>
                <a:effectLst/>
              </a:rPr>
              <a:t>în</a:t>
            </a:r>
            <a:r>
              <a:rPr lang="en-US" sz="2200" dirty="0">
                <a:solidFill>
                  <a:srgbClr val="FFFFFF"/>
                </a:solidFill>
                <a:effectLst/>
              </a:rPr>
              <a:t> </a:t>
            </a:r>
            <a:r>
              <a:rPr lang="en-US" sz="2200" dirty="0" err="1">
                <a:solidFill>
                  <a:srgbClr val="FFFFFF"/>
                </a:solidFill>
                <a:effectLst/>
              </a:rPr>
              <a:t>Dimitrovgrad</a:t>
            </a:r>
            <a:r>
              <a:rPr lang="en-US" sz="2200" dirty="0">
                <a:solidFill>
                  <a:srgbClr val="FFFFFF"/>
                </a:solidFill>
                <a:effectLst/>
              </a:rPr>
              <a:t>- Bulgaria, prima </a:t>
            </a:r>
            <a:r>
              <a:rPr lang="en-US" sz="2200" dirty="0" err="1">
                <a:solidFill>
                  <a:srgbClr val="FFFFFF"/>
                </a:solidFill>
                <a:effectLst/>
              </a:rPr>
              <a:t>mobilitate</a:t>
            </a:r>
            <a:r>
              <a:rPr lang="en-US" sz="2200" dirty="0">
                <a:solidFill>
                  <a:srgbClr val="FFFFFF"/>
                </a:solidFill>
                <a:effectLst/>
              </a:rPr>
              <a:t> a </a:t>
            </a:r>
            <a:r>
              <a:rPr lang="en-US" sz="2200" dirty="0" err="1">
                <a:solidFill>
                  <a:srgbClr val="FFFFFF"/>
                </a:solidFill>
                <a:effectLst/>
              </a:rPr>
              <a:t>proiectului</a:t>
            </a:r>
            <a:r>
              <a:rPr lang="en-US" sz="2200" dirty="0">
                <a:solidFill>
                  <a:srgbClr val="FFFFFF"/>
                </a:solidFill>
                <a:effectLst/>
              </a:rPr>
              <a:t> ”WE ARE BETTER WITH STEAM”, cu nr. de </a:t>
            </a:r>
            <a:r>
              <a:rPr lang="en-US" sz="2200" dirty="0" err="1">
                <a:solidFill>
                  <a:srgbClr val="FFFFFF"/>
                </a:solidFill>
                <a:effectLst/>
              </a:rPr>
              <a:t>înregistrare</a:t>
            </a:r>
            <a:r>
              <a:rPr lang="en-US" sz="2200" dirty="0">
                <a:solidFill>
                  <a:srgbClr val="FFFFFF"/>
                </a:solidFill>
                <a:effectLst/>
              </a:rPr>
              <a:t>: 2020-1-RO01-KA229-080262_1, din </a:t>
            </a:r>
            <a:r>
              <a:rPr lang="en-US" sz="2200" dirty="0" err="1">
                <a:solidFill>
                  <a:srgbClr val="FFFFFF"/>
                </a:solidFill>
                <a:effectLst/>
              </a:rPr>
              <a:t>cadrul</a:t>
            </a:r>
            <a:r>
              <a:rPr lang="en-US" sz="2200" dirty="0">
                <a:solidFill>
                  <a:srgbClr val="FFFFFF"/>
                </a:solidFill>
                <a:effectLst/>
              </a:rPr>
              <a:t> </a:t>
            </a:r>
            <a:r>
              <a:rPr lang="en-US" sz="2200" dirty="0" err="1">
                <a:solidFill>
                  <a:srgbClr val="FFFFFF"/>
                </a:solidFill>
                <a:effectLst/>
              </a:rPr>
              <a:t>programului</a:t>
            </a:r>
            <a:r>
              <a:rPr lang="en-US" sz="2200" dirty="0">
                <a:solidFill>
                  <a:srgbClr val="FFFFFF"/>
                </a:solidFill>
                <a:effectLst/>
              </a:rPr>
              <a:t> Erasmus+ KA229.</a:t>
            </a:r>
            <a:endParaRPr lang="en-US" sz="2200" dirty="0">
              <a:solidFill>
                <a:srgbClr val="FFFFFF"/>
              </a:solidFill>
            </a:endParaRPr>
          </a:p>
        </p:txBody>
      </p:sp>
      <p:cxnSp>
        <p:nvCxnSpPr>
          <p:cNvPr id="29" name="Straight Connector 22">
            <a:extLst>
              <a:ext uri="{FF2B5EF4-FFF2-40B4-BE49-F238E27FC236}">
                <a16:creationId xmlns:a16="http://schemas.microsoft.com/office/drawing/2014/main" id="{313FECB8-44EE-4A45-9F7B-66ECF1C3C88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524000" y="4578595"/>
            <a:ext cx="971155" cy="0"/>
          </a:xfrm>
          <a:prstGeom prst="line">
            <a:avLst/>
          </a:prstGeom>
          <a:ln w="31750">
            <a:solidFill>
              <a:srgbClr val="FFFF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" name="Picture 2">
            <a:extLst>
              <a:ext uri="{FF2B5EF4-FFF2-40B4-BE49-F238E27FC236}">
                <a16:creationId xmlns:a16="http://schemas.microsoft.com/office/drawing/2014/main" id="{367F9BB8-298B-4D5E-8AF2-A2DD8C6BD7F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76998" y="2571740"/>
            <a:ext cx="5715000" cy="42862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5347992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42690253-958A-4804-8254-808ABFABAB5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89679" cy="684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7437464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AEED5540-64E5-4258-ABA4-753F07B71B3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524000" y="4571506"/>
            <a:ext cx="971155" cy="0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B1C3281D-A46F-4842-9340-4CBC29E1B26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71734FA5-DF74-429A-AAD4-0B35025DC1DD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-1" y="10"/>
            <a:ext cx="12191999" cy="6857990"/>
          </a:xfrm>
          <a:prstGeom prst="rect">
            <a:avLst/>
          </a:prstGeom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87B080E6-308F-4DD8-A448-707DFB83CE5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648637" y="1"/>
            <a:ext cx="8894726" cy="6858000"/>
          </a:xfrm>
          <a:prstGeom prst="rect">
            <a:avLst/>
          </a:prstGeom>
          <a:gradFill flip="none" rotWithShape="1">
            <a:gsLst>
              <a:gs pos="0">
                <a:srgbClr val="000000">
                  <a:alpha val="34902"/>
                </a:srgbClr>
              </a:gs>
              <a:gs pos="80000">
                <a:srgbClr val="000000">
                  <a:alpha val="0"/>
                </a:srgbClr>
              </a:gs>
              <a:gs pos="51000">
                <a:srgbClr val="000000">
                  <a:alpha val="2000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313FECB8-44EE-4A45-9F7B-66ECF1C3C88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5563228" y="3795164"/>
            <a:ext cx="971155" cy="0"/>
          </a:xfrm>
          <a:prstGeom prst="line">
            <a:avLst/>
          </a:prstGeom>
          <a:ln w="31750">
            <a:solidFill>
              <a:srgbClr val="FFFF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0461399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B96FC576-AE30-4C09-A12C-0582F2A6A06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6672236A-D147-4A9A-BB7D-2E283CE5FAB0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50" r="2" b="2"/>
          <a:stretch/>
        </p:blipFill>
        <p:spPr>
          <a:xfrm>
            <a:off x="1" y="10"/>
            <a:ext cx="6099048" cy="3428990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EEBC3D65-25C8-4DC0-9E32-A23AE2B85DD9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6910" r="10826"/>
          <a:stretch/>
        </p:blipFill>
        <p:spPr>
          <a:xfrm>
            <a:off x="6092952" y="10"/>
            <a:ext cx="6099048" cy="3428990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7F9C635D-4073-496C-97BE-9BCDC63FA269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395"/>
          <a:stretch/>
        </p:blipFill>
        <p:spPr>
          <a:xfrm>
            <a:off x="1" y="3429000"/>
            <a:ext cx="6099048" cy="342900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52FCB656-428C-4231-BE9C-28177DB39AAB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r="2" b="52"/>
          <a:stretch/>
        </p:blipFill>
        <p:spPr>
          <a:xfrm>
            <a:off x="6092952" y="3429000"/>
            <a:ext cx="6099048" cy="3429000"/>
          </a:xfrm>
          <a:prstGeom prst="rect">
            <a:avLst/>
          </a:prstGeom>
        </p:spPr>
      </p:pic>
      <p:sp>
        <p:nvSpPr>
          <p:cNvPr id="7" name="Oval 6">
            <a:extLst>
              <a:ext uri="{FF2B5EF4-FFF2-40B4-BE49-F238E27FC236}">
                <a16:creationId xmlns:a16="http://schemas.microsoft.com/office/drawing/2014/main" id="{F80983A7-24AC-43A9-821B-C1E3F2FB4589}"/>
              </a:ext>
            </a:extLst>
          </p:cNvPr>
          <p:cNvSpPr/>
          <p:nvPr/>
        </p:nvSpPr>
        <p:spPr>
          <a:xfrm>
            <a:off x="2799940" y="-6490481"/>
            <a:ext cx="6586024" cy="6122962"/>
          </a:xfrm>
          <a:prstGeom prst="ellipse">
            <a:avLst/>
          </a:prstGeom>
          <a:solidFill>
            <a:srgbClr val="00B050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/>
              <a:t>ZIUA 1</a:t>
            </a:r>
            <a:endParaRPr lang="ro-RO" dirty="0"/>
          </a:p>
          <a:p>
            <a:pPr algn="ctr"/>
            <a:r>
              <a:rPr lang="ro-RO" dirty="0"/>
              <a:t>Ziua a debutat cu un cuvânt de bun venit din partea d-nei directoare, după care am făcut un tur al școlii. Ziua a continuat  cu prezentarea școlilor și a   unor exemple de activități STEAM.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28861116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B96FC576-AE30-4C09-A12C-0582F2A6A06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6672236A-D147-4A9A-BB7D-2E283CE5FAB0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50" r="2" b="2"/>
          <a:stretch/>
        </p:blipFill>
        <p:spPr>
          <a:xfrm>
            <a:off x="1" y="10"/>
            <a:ext cx="6099048" cy="3428990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EEBC3D65-25C8-4DC0-9E32-A23AE2B85DD9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6910" r="10826"/>
          <a:stretch/>
        </p:blipFill>
        <p:spPr>
          <a:xfrm>
            <a:off x="6092952" y="10"/>
            <a:ext cx="6099048" cy="3428990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7F9C635D-4073-496C-97BE-9BCDC63FA269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395"/>
          <a:stretch/>
        </p:blipFill>
        <p:spPr>
          <a:xfrm>
            <a:off x="1" y="3429000"/>
            <a:ext cx="6099048" cy="342900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52FCB656-428C-4231-BE9C-28177DB39AAB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r="2" b="52"/>
          <a:stretch/>
        </p:blipFill>
        <p:spPr>
          <a:xfrm>
            <a:off x="6092952" y="3429000"/>
            <a:ext cx="6099048" cy="3429000"/>
          </a:xfrm>
          <a:prstGeom prst="rect">
            <a:avLst/>
          </a:prstGeom>
        </p:spPr>
      </p:pic>
      <p:sp>
        <p:nvSpPr>
          <p:cNvPr id="7" name="Oval 6">
            <a:extLst>
              <a:ext uri="{FF2B5EF4-FFF2-40B4-BE49-F238E27FC236}">
                <a16:creationId xmlns:a16="http://schemas.microsoft.com/office/drawing/2014/main" id="{5A25EC06-9B7D-4CD7-BC42-ACF79E6A628A}"/>
              </a:ext>
            </a:extLst>
          </p:cNvPr>
          <p:cNvSpPr/>
          <p:nvPr/>
        </p:nvSpPr>
        <p:spPr>
          <a:xfrm>
            <a:off x="2632354" y="367519"/>
            <a:ext cx="6586024" cy="6122962"/>
          </a:xfrm>
          <a:prstGeom prst="ellipse">
            <a:avLst/>
          </a:prstGeom>
          <a:solidFill>
            <a:srgbClr val="00B050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/>
              <a:t>ZIUA 1</a:t>
            </a:r>
            <a:endParaRPr lang="ro-RO" dirty="0"/>
          </a:p>
          <a:p>
            <a:pPr algn="ctr"/>
            <a:r>
              <a:rPr lang="ro-RO" dirty="0"/>
              <a:t>Ziua a debutat cu un cuvânt de bun venit din partea d-nei directoare, după care am făcut un tur al școlii. Ziua a continuat  cu prezentarea școlilor și a   unor exemple de activități STEAM.</a:t>
            </a:r>
            <a:r>
              <a:rPr lang="en-GB" dirty="0"/>
              <a:t> </a:t>
            </a:r>
            <a:r>
              <a:rPr lang="en-GB" dirty="0" err="1"/>
              <a:t>Seara</a:t>
            </a:r>
            <a:r>
              <a:rPr lang="en-GB" dirty="0"/>
              <a:t>  am </a:t>
            </a:r>
            <a:r>
              <a:rPr lang="en-GB" dirty="0" err="1"/>
              <a:t>fost</a:t>
            </a:r>
            <a:r>
              <a:rPr lang="en-GB" dirty="0"/>
              <a:t> </a:t>
            </a:r>
            <a:r>
              <a:rPr lang="en-GB" dirty="0" err="1"/>
              <a:t>invita</a:t>
            </a:r>
            <a:r>
              <a:rPr lang="ro-RO" dirty="0"/>
              <a:t>ți la un eveniment culinar realizat de elevi.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69939083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CD2F8771-BEDF-4E45-85D4-0464FA83E0F1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20846" r="-2" b="14026"/>
          <a:stretch/>
        </p:blipFill>
        <p:spPr>
          <a:xfrm>
            <a:off x="4493436" y="243"/>
            <a:ext cx="7698564" cy="3346705"/>
          </a:xfrm>
          <a:custGeom>
            <a:avLst/>
            <a:gdLst/>
            <a:ahLst/>
            <a:cxnLst/>
            <a:rect l="l" t="t" r="r" b="b"/>
            <a:pathLst>
              <a:path w="7698564" h="3346705">
                <a:moveTo>
                  <a:pt x="1549963" y="0"/>
                </a:moveTo>
                <a:lnTo>
                  <a:pt x="1555540" y="0"/>
                </a:lnTo>
                <a:lnTo>
                  <a:pt x="2621768" y="0"/>
                </a:lnTo>
                <a:lnTo>
                  <a:pt x="6451640" y="0"/>
                </a:lnTo>
                <a:lnTo>
                  <a:pt x="6451640" y="479"/>
                </a:lnTo>
                <a:lnTo>
                  <a:pt x="7698564" y="479"/>
                </a:lnTo>
                <a:lnTo>
                  <a:pt x="7698564" y="3346705"/>
                </a:lnTo>
                <a:lnTo>
                  <a:pt x="0" y="3346705"/>
                </a:lnTo>
                <a:close/>
              </a:path>
            </a:pathLst>
          </a:cu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1421732A-5E71-4FF9-8386-3FB4C3230718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7120" r="-3" b="7315"/>
          <a:stretch/>
        </p:blipFill>
        <p:spPr>
          <a:xfrm>
            <a:off x="20" y="10"/>
            <a:ext cx="5859777" cy="3346695"/>
          </a:xfrm>
          <a:custGeom>
            <a:avLst/>
            <a:gdLst/>
            <a:ahLst/>
            <a:cxnLst/>
            <a:rect l="l" t="t" r="r" b="b"/>
            <a:pathLst>
              <a:path w="5859797" h="3346705">
                <a:moveTo>
                  <a:pt x="0" y="0"/>
                </a:moveTo>
                <a:lnTo>
                  <a:pt x="5859797" y="0"/>
                </a:lnTo>
                <a:lnTo>
                  <a:pt x="4309834" y="3346705"/>
                </a:lnTo>
                <a:lnTo>
                  <a:pt x="4304257" y="3346705"/>
                </a:lnTo>
                <a:lnTo>
                  <a:pt x="3238029" y="3346705"/>
                </a:lnTo>
                <a:lnTo>
                  <a:pt x="0" y="3346705"/>
                </a:lnTo>
                <a:close/>
              </a:path>
            </a:pathLst>
          </a:cu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66B93B32-6A32-4572-B0FB-2574318C3216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t="13336" r="2" b="841"/>
          <a:stretch/>
        </p:blipFill>
        <p:spPr>
          <a:xfrm>
            <a:off x="6350089" y="3511295"/>
            <a:ext cx="5841911" cy="3346705"/>
          </a:xfrm>
          <a:custGeom>
            <a:avLst/>
            <a:gdLst/>
            <a:ahLst/>
            <a:cxnLst/>
            <a:rect l="l" t="t" r="r" b="b"/>
            <a:pathLst>
              <a:path w="5841911" h="3346705">
                <a:moveTo>
                  <a:pt x="1549963" y="0"/>
                </a:moveTo>
                <a:lnTo>
                  <a:pt x="1555540" y="0"/>
                </a:lnTo>
                <a:lnTo>
                  <a:pt x="2621768" y="0"/>
                </a:lnTo>
                <a:lnTo>
                  <a:pt x="5841911" y="0"/>
                </a:lnTo>
                <a:lnTo>
                  <a:pt x="5841911" y="3346705"/>
                </a:lnTo>
                <a:lnTo>
                  <a:pt x="0" y="3346705"/>
                </a:lnTo>
                <a:close/>
              </a:path>
            </a:pathLst>
          </a:cu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EF34D093-751F-4EFA-BC32-F4368C8DD67D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t="1365" r="-2" b="33507"/>
          <a:stretch/>
        </p:blipFill>
        <p:spPr>
          <a:xfrm>
            <a:off x="20" y="3511295"/>
            <a:ext cx="7698544" cy="3346705"/>
          </a:xfrm>
          <a:custGeom>
            <a:avLst/>
            <a:gdLst/>
            <a:ahLst/>
            <a:cxnLst/>
            <a:rect l="l" t="t" r="r" b="b"/>
            <a:pathLst>
              <a:path w="7698564" h="3346705">
                <a:moveTo>
                  <a:pt x="0" y="0"/>
                </a:moveTo>
                <a:lnTo>
                  <a:pt x="7698564" y="0"/>
                </a:lnTo>
                <a:lnTo>
                  <a:pt x="6148601" y="3346705"/>
                </a:lnTo>
                <a:lnTo>
                  <a:pt x="6143024" y="3346705"/>
                </a:lnTo>
                <a:lnTo>
                  <a:pt x="5076796" y="3346705"/>
                </a:lnTo>
                <a:lnTo>
                  <a:pt x="1246924" y="3346705"/>
                </a:lnTo>
                <a:lnTo>
                  <a:pt x="1246924" y="3346226"/>
                </a:lnTo>
                <a:lnTo>
                  <a:pt x="0" y="3346226"/>
                </a:lnTo>
                <a:close/>
              </a:path>
            </a:pathLst>
          </a:custGeom>
        </p:spPr>
      </p:pic>
      <p:sp>
        <p:nvSpPr>
          <p:cNvPr id="7" name="Oval 6">
            <a:extLst>
              <a:ext uri="{FF2B5EF4-FFF2-40B4-BE49-F238E27FC236}">
                <a16:creationId xmlns:a16="http://schemas.microsoft.com/office/drawing/2014/main" id="{4A7B766D-1320-426C-9699-2097434074BF}"/>
              </a:ext>
            </a:extLst>
          </p:cNvPr>
          <p:cNvSpPr/>
          <p:nvPr/>
        </p:nvSpPr>
        <p:spPr>
          <a:xfrm>
            <a:off x="2802988" y="-6471431"/>
            <a:ext cx="6586024" cy="6122962"/>
          </a:xfrm>
          <a:prstGeom prst="ellipse">
            <a:avLst/>
          </a:prstGeom>
          <a:solidFill>
            <a:srgbClr val="00B050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8864561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CD2F8771-BEDF-4E45-85D4-0464FA83E0F1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20846" r="-2" b="14026"/>
          <a:stretch/>
        </p:blipFill>
        <p:spPr>
          <a:xfrm>
            <a:off x="4493436" y="243"/>
            <a:ext cx="7698564" cy="3346705"/>
          </a:xfrm>
          <a:custGeom>
            <a:avLst/>
            <a:gdLst/>
            <a:ahLst/>
            <a:cxnLst/>
            <a:rect l="l" t="t" r="r" b="b"/>
            <a:pathLst>
              <a:path w="7698564" h="3346705">
                <a:moveTo>
                  <a:pt x="1549963" y="0"/>
                </a:moveTo>
                <a:lnTo>
                  <a:pt x="1555540" y="0"/>
                </a:lnTo>
                <a:lnTo>
                  <a:pt x="2621768" y="0"/>
                </a:lnTo>
                <a:lnTo>
                  <a:pt x="6451640" y="0"/>
                </a:lnTo>
                <a:lnTo>
                  <a:pt x="6451640" y="479"/>
                </a:lnTo>
                <a:lnTo>
                  <a:pt x="7698564" y="479"/>
                </a:lnTo>
                <a:lnTo>
                  <a:pt x="7698564" y="3346705"/>
                </a:lnTo>
                <a:lnTo>
                  <a:pt x="0" y="3346705"/>
                </a:lnTo>
                <a:close/>
              </a:path>
            </a:pathLst>
          </a:cu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1421732A-5E71-4FF9-8386-3FB4C3230718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7120" r="-3" b="7315"/>
          <a:stretch/>
        </p:blipFill>
        <p:spPr>
          <a:xfrm>
            <a:off x="20" y="10"/>
            <a:ext cx="5859777" cy="3346695"/>
          </a:xfrm>
          <a:custGeom>
            <a:avLst/>
            <a:gdLst/>
            <a:ahLst/>
            <a:cxnLst/>
            <a:rect l="l" t="t" r="r" b="b"/>
            <a:pathLst>
              <a:path w="5859797" h="3346705">
                <a:moveTo>
                  <a:pt x="0" y="0"/>
                </a:moveTo>
                <a:lnTo>
                  <a:pt x="5859797" y="0"/>
                </a:lnTo>
                <a:lnTo>
                  <a:pt x="4309834" y="3346705"/>
                </a:lnTo>
                <a:lnTo>
                  <a:pt x="4304257" y="3346705"/>
                </a:lnTo>
                <a:lnTo>
                  <a:pt x="3238029" y="3346705"/>
                </a:lnTo>
                <a:lnTo>
                  <a:pt x="0" y="3346705"/>
                </a:lnTo>
                <a:close/>
              </a:path>
            </a:pathLst>
          </a:cu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66B93B32-6A32-4572-B0FB-2574318C3216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t="13336" r="2" b="841"/>
          <a:stretch/>
        </p:blipFill>
        <p:spPr>
          <a:xfrm>
            <a:off x="6350089" y="3511295"/>
            <a:ext cx="5841911" cy="3346705"/>
          </a:xfrm>
          <a:custGeom>
            <a:avLst/>
            <a:gdLst/>
            <a:ahLst/>
            <a:cxnLst/>
            <a:rect l="l" t="t" r="r" b="b"/>
            <a:pathLst>
              <a:path w="5841911" h="3346705">
                <a:moveTo>
                  <a:pt x="1549963" y="0"/>
                </a:moveTo>
                <a:lnTo>
                  <a:pt x="1555540" y="0"/>
                </a:lnTo>
                <a:lnTo>
                  <a:pt x="2621768" y="0"/>
                </a:lnTo>
                <a:lnTo>
                  <a:pt x="5841911" y="0"/>
                </a:lnTo>
                <a:lnTo>
                  <a:pt x="5841911" y="3346705"/>
                </a:lnTo>
                <a:lnTo>
                  <a:pt x="0" y="3346705"/>
                </a:lnTo>
                <a:close/>
              </a:path>
            </a:pathLst>
          </a:cu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EF34D093-751F-4EFA-BC32-F4368C8DD67D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t="1365" r="-2" b="33507"/>
          <a:stretch/>
        </p:blipFill>
        <p:spPr>
          <a:xfrm>
            <a:off x="20" y="3511295"/>
            <a:ext cx="7698544" cy="3346705"/>
          </a:xfrm>
          <a:custGeom>
            <a:avLst/>
            <a:gdLst/>
            <a:ahLst/>
            <a:cxnLst/>
            <a:rect l="l" t="t" r="r" b="b"/>
            <a:pathLst>
              <a:path w="7698564" h="3346705">
                <a:moveTo>
                  <a:pt x="0" y="0"/>
                </a:moveTo>
                <a:lnTo>
                  <a:pt x="7698564" y="0"/>
                </a:lnTo>
                <a:lnTo>
                  <a:pt x="6148601" y="3346705"/>
                </a:lnTo>
                <a:lnTo>
                  <a:pt x="6143024" y="3346705"/>
                </a:lnTo>
                <a:lnTo>
                  <a:pt x="5076796" y="3346705"/>
                </a:lnTo>
                <a:lnTo>
                  <a:pt x="1246924" y="3346705"/>
                </a:lnTo>
                <a:lnTo>
                  <a:pt x="1246924" y="3346226"/>
                </a:lnTo>
                <a:lnTo>
                  <a:pt x="0" y="3346226"/>
                </a:lnTo>
                <a:close/>
              </a:path>
            </a:pathLst>
          </a:custGeom>
        </p:spPr>
      </p:pic>
      <p:sp>
        <p:nvSpPr>
          <p:cNvPr id="7" name="Oval 6">
            <a:extLst>
              <a:ext uri="{FF2B5EF4-FFF2-40B4-BE49-F238E27FC236}">
                <a16:creationId xmlns:a16="http://schemas.microsoft.com/office/drawing/2014/main" id="{D5F1F626-4708-47A4-A97F-8B9385FCD028}"/>
              </a:ext>
            </a:extLst>
          </p:cNvPr>
          <p:cNvSpPr/>
          <p:nvPr/>
        </p:nvSpPr>
        <p:spPr>
          <a:xfrm>
            <a:off x="2632354" y="367519"/>
            <a:ext cx="6586024" cy="6122962"/>
          </a:xfrm>
          <a:prstGeom prst="ellipse">
            <a:avLst/>
          </a:prstGeom>
          <a:solidFill>
            <a:srgbClr val="00B050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o-RO" dirty="0"/>
              <a:t>Ziua 2</a:t>
            </a:r>
          </a:p>
          <a:p>
            <a:pPr algn="ctr"/>
            <a:r>
              <a:rPr lang="ro-RO" dirty="0"/>
              <a:t>De </a:t>
            </a:r>
            <a:r>
              <a:rPr lang="ro-RO"/>
              <a:t>dimineață am </a:t>
            </a:r>
            <a:r>
              <a:rPr lang="ro-RO" dirty="0"/>
              <a:t>vizitat orașul </a:t>
            </a:r>
            <a:r>
              <a:rPr lang="ro-RO" dirty="0" err="1"/>
              <a:t>Dimitrovgarad</a:t>
            </a:r>
            <a:r>
              <a:rPr lang="ro-RO" dirty="0"/>
              <a:t>. După amiază am vizitat </a:t>
            </a:r>
            <a:r>
              <a:rPr lang="ro-RO" dirty="0" err="1"/>
              <a:t>planetarium</a:t>
            </a:r>
            <a:r>
              <a:rPr lang="ro-RO" dirty="0"/>
              <a:t> </a:t>
            </a:r>
            <a:r>
              <a:rPr lang="en-GB" b="0" i="0" dirty="0">
                <a:solidFill>
                  <a:srgbClr val="E4E6EB"/>
                </a:solidFill>
                <a:effectLst/>
                <a:latin typeface="Segoe UI Historic" panose="020B0502040204020203" pitchFamily="34" charset="0"/>
              </a:rPr>
              <a:t>„Giordano Bruno” </a:t>
            </a:r>
            <a:r>
              <a:rPr lang="ro-RO" dirty="0"/>
              <a:t>unde am fost întâmpinați  de viceprimarul orașului, după care am participat la o lecție STEAM realizată de elevii care fac opțional lecții de astronomie.</a:t>
            </a:r>
          </a:p>
          <a:p>
            <a:pPr algn="ctr"/>
            <a:r>
              <a:rPr lang="ro-RO" dirty="0"/>
              <a:t>Seara am fost invitați să participăm la curs de dansuri populare bulgăresc.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59974030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043F5D7D-B4CA-4771-A389-3ACEC75E0FBB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010" r="3205" b="-1"/>
          <a:stretch/>
        </p:blipFill>
        <p:spPr>
          <a:xfrm>
            <a:off x="5162052" y="3272588"/>
            <a:ext cx="6105382" cy="3585411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5A03AE60-C81A-4E51-B863-7499E236D329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4874" r="1" b="1"/>
          <a:stretch/>
        </p:blipFill>
        <p:spPr>
          <a:xfrm>
            <a:off x="20" y="9"/>
            <a:ext cx="7279893" cy="3895335"/>
          </a:xfrm>
          <a:custGeom>
            <a:avLst/>
            <a:gdLst/>
            <a:ahLst/>
            <a:cxnLst/>
            <a:rect l="l" t="t" r="r" b="b"/>
            <a:pathLst>
              <a:path w="7279913" h="3895335">
                <a:moveTo>
                  <a:pt x="0" y="0"/>
                </a:moveTo>
                <a:lnTo>
                  <a:pt x="7279913" y="0"/>
                </a:lnTo>
                <a:lnTo>
                  <a:pt x="7279913" y="3116976"/>
                </a:lnTo>
                <a:lnTo>
                  <a:pt x="5011287" y="3116976"/>
                </a:lnTo>
                <a:lnTo>
                  <a:pt x="5011287" y="3895335"/>
                </a:lnTo>
                <a:lnTo>
                  <a:pt x="0" y="3895335"/>
                </a:lnTo>
                <a:close/>
              </a:path>
            </a:pathLst>
          </a:cu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1949A0B6-3808-456F-83B5-B0B18E0BC0D2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29796" r="1955" b="-3"/>
          <a:stretch/>
        </p:blipFill>
        <p:spPr>
          <a:xfrm>
            <a:off x="7458302" y="-22547"/>
            <a:ext cx="3809132" cy="3139531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8AE5D680-D89B-47E5-8CCB-9ADDE3E07864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t="2920" b="22639"/>
          <a:stretch/>
        </p:blipFill>
        <p:spPr>
          <a:xfrm>
            <a:off x="1" y="4065775"/>
            <a:ext cx="5001186" cy="2792224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25414FA1-2D4C-41DB-83DE-4F3E38C10A6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423904" y="0"/>
            <a:ext cx="768096" cy="6858000"/>
          </a:xfrm>
          <a:prstGeom prst="rect">
            <a:avLst/>
          </a:prstGeom>
          <a:solidFill>
            <a:schemeClr val="tx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FBDCDCD3-9518-4E19-BA0E-B20C46D20F12}"/>
              </a:ext>
            </a:extLst>
          </p:cNvPr>
          <p:cNvSpPr/>
          <p:nvPr/>
        </p:nvSpPr>
        <p:spPr>
          <a:xfrm>
            <a:off x="2539691" y="-6387461"/>
            <a:ext cx="6586024" cy="6122962"/>
          </a:xfrm>
          <a:prstGeom prst="ellipse">
            <a:avLst/>
          </a:prstGeom>
          <a:solidFill>
            <a:srgbClr val="00B050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8911748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043F5D7D-B4CA-4771-A389-3ACEC75E0FBB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010" r="3205" b="-1"/>
          <a:stretch/>
        </p:blipFill>
        <p:spPr>
          <a:xfrm>
            <a:off x="5162052" y="3272588"/>
            <a:ext cx="6105382" cy="3585411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5A03AE60-C81A-4E51-B863-7499E236D329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4874" r="1" b="1"/>
          <a:stretch/>
        </p:blipFill>
        <p:spPr>
          <a:xfrm>
            <a:off x="20" y="9"/>
            <a:ext cx="7279893" cy="3895335"/>
          </a:xfrm>
          <a:custGeom>
            <a:avLst/>
            <a:gdLst/>
            <a:ahLst/>
            <a:cxnLst/>
            <a:rect l="l" t="t" r="r" b="b"/>
            <a:pathLst>
              <a:path w="7279913" h="3895335">
                <a:moveTo>
                  <a:pt x="0" y="0"/>
                </a:moveTo>
                <a:lnTo>
                  <a:pt x="7279913" y="0"/>
                </a:lnTo>
                <a:lnTo>
                  <a:pt x="7279913" y="3116976"/>
                </a:lnTo>
                <a:lnTo>
                  <a:pt x="5011287" y="3116976"/>
                </a:lnTo>
                <a:lnTo>
                  <a:pt x="5011287" y="3895335"/>
                </a:lnTo>
                <a:lnTo>
                  <a:pt x="0" y="3895335"/>
                </a:lnTo>
                <a:close/>
              </a:path>
            </a:pathLst>
          </a:cu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1949A0B6-3808-456F-83B5-B0B18E0BC0D2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29796" r="1955" b="-3"/>
          <a:stretch/>
        </p:blipFill>
        <p:spPr>
          <a:xfrm>
            <a:off x="7458302" y="-22547"/>
            <a:ext cx="3809132" cy="3139531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8AE5D680-D89B-47E5-8CCB-9ADDE3E07864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t="2920" b="22639"/>
          <a:stretch/>
        </p:blipFill>
        <p:spPr>
          <a:xfrm>
            <a:off x="1" y="4065775"/>
            <a:ext cx="5001186" cy="2792224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25414FA1-2D4C-41DB-83DE-4F3E38C10A6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423904" y="0"/>
            <a:ext cx="768096" cy="6858000"/>
          </a:xfrm>
          <a:prstGeom prst="rect">
            <a:avLst/>
          </a:prstGeom>
          <a:solidFill>
            <a:schemeClr val="tx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4F15F732-99B7-4461-BD2B-9FB87A7A2714}"/>
              </a:ext>
            </a:extLst>
          </p:cNvPr>
          <p:cNvSpPr/>
          <p:nvPr/>
        </p:nvSpPr>
        <p:spPr>
          <a:xfrm>
            <a:off x="2647344" y="367519"/>
            <a:ext cx="6586024" cy="6122962"/>
          </a:xfrm>
          <a:prstGeom prst="ellipse">
            <a:avLst/>
          </a:prstGeom>
          <a:solidFill>
            <a:srgbClr val="00B050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o-RO" dirty="0"/>
              <a:t>Ziua 3</a:t>
            </a:r>
          </a:p>
          <a:p>
            <a:pPr algn="ctr"/>
            <a:r>
              <a:rPr lang="ro-RO" dirty="0"/>
              <a:t>Am luat parte la </a:t>
            </a:r>
            <a:r>
              <a:rPr lang="en-GB" dirty="0"/>
              <a:t>4</a:t>
            </a:r>
            <a:r>
              <a:rPr lang="ro-RO" dirty="0"/>
              <a:t> activități  STEAM în școală. După amiază am vizitat biblioteca orașului unde s-a desfășurat și o activitate cu elevii. </a:t>
            </a:r>
          </a:p>
          <a:p>
            <a:pPr algn="ctr"/>
            <a:r>
              <a:rPr lang="ro-RO" dirty="0"/>
              <a:t>Ziua 4</a:t>
            </a:r>
          </a:p>
          <a:p>
            <a:pPr algn="ctr"/>
            <a:r>
              <a:rPr lang="ro-RO" dirty="0"/>
              <a:t>Vizita orașului Plovdiv</a:t>
            </a:r>
          </a:p>
          <a:p>
            <a:pPr algn="ctr"/>
            <a:r>
              <a:rPr lang="ro-RO" dirty="0"/>
              <a:t>Ziua 5</a:t>
            </a:r>
          </a:p>
          <a:p>
            <a:pPr algn="ctr"/>
            <a:r>
              <a:rPr lang="ro-RO" dirty="0"/>
              <a:t>Am discutat activitățile care sunt de</a:t>
            </a:r>
            <a:r>
              <a:rPr lang="en-GB" dirty="0"/>
              <a:t> </a:t>
            </a:r>
            <a:r>
              <a:rPr lang="ro-RO" dirty="0"/>
              <a:t>desfășurat în viitor, mobilitățile care vor urma,</a:t>
            </a:r>
          </a:p>
          <a:p>
            <a:pPr algn="ctr"/>
            <a:r>
              <a:rPr lang="ro-RO" dirty="0"/>
              <a:t>Certificatele.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9077392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2" name="Straight Connector 43">
            <a:extLst>
              <a:ext uri="{FF2B5EF4-FFF2-40B4-BE49-F238E27FC236}">
                <a16:creationId xmlns:a16="http://schemas.microsoft.com/office/drawing/2014/main" id="{AEED5540-64E5-4258-ABA4-753F07B71B3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524000" y="4571506"/>
            <a:ext cx="971155" cy="0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 useBgFill="1">
        <p:nvSpPr>
          <p:cNvPr id="53" name="Rectangle 45">
            <a:extLst>
              <a:ext uri="{FF2B5EF4-FFF2-40B4-BE49-F238E27FC236}">
                <a16:creationId xmlns:a16="http://schemas.microsoft.com/office/drawing/2014/main" id="{0760E4C7-47B8-4356-ABCA-CC9C79E2D2B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2C1AB288-64C1-493B-BB3D-7AC94E509C23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alphaModFix/>
          </a:blip>
          <a:srcRect t="6293"/>
          <a:stretch/>
        </p:blipFill>
        <p:spPr>
          <a:xfrm>
            <a:off x="20" y="1582"/>
            <a:ext cx="6095980" cy="3427429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3BEF20A4-61AD-4413-8D88-72C9FCF2E083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b="374"/>
          <a:stretch/>
        </p:blipFill>
        <p:spPr>
          <a:xfrm>
            <a:off x="6096001" y="-2346"/>
            <a:ext cx="6096000" cy="3431357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3616FF33-4817-4640-A6BD-3EA88CDA43F5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alphaModFix/>
          </a:blip>
          <a:srcRect t="2119" b="12991"/>
          <a:stretch/>
        </p:blipFill>
        <p:spPr>
          <a:xfrm>
            <a:off x="20" y="3428203"/>
            <a:ext cx="6095980" cy="3441322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54CD157D-F7DA-4783-AE3C-60B9C272D113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t="1560" b="4444"/>
          <a:stretch/>
        </p:blipFill>
        <p:spPr>
          <a:xfrm>
            <a:off x="6096001" y="3428203"/>
            <a:ext cx="6096000" cy="3438016"/>
          </a:xfrm>
          <a:prstGeom prst="rect">
            <a:avLst/>
          </a:prstGeom>
        </p:spPr>
      </p:pic>
      <p:sp useBgFill="1">
        <p:nvSpPr>
          <p:cNvPr id="54" name="Oval 47">
            <a:extLst>
              <a:ext uri="{FF2B5EF4-FFF2-40B4-BE49-F238E27FC236}">
                <a16:creationId xmlns:a16="http://schemas.microsoft.com/office/drawing/2014/main" id="{5C3A0317-07C5-421D-8353-23737ABDC42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781091" y="1113411"/>
            <a:ext cx="4629606" cy="4629606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1CBC988E-F2B0-459A-997F-41B98AE25D5B}"/>
              </a:ext>
            </a:extLst>
          </p:cNvPr>
          <p:cNvSpPr txBox="1"/>
          <p:nvPr/>
        </p:nvSpPr>
        <p:spPr>
          <a:xfrm>
            <a:off x="4172327" y="2252697"/>
            <a:ext cx="3875603" cy="1385009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pPr algn="ctr" defTabSz="914400">
              <a:lnSpc>
                <a:spcPct val="11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1600" b="1" cap="all" spc="600" dirty="0" err="1">
                <a:latin typeface="+mj-lt"/>
                <a:ea typeface="+mj-ea"/>
                <a:cs typeface="+mj-cs"/>
              </a:rPr>
              <a:t>ORAsUL</a:t>
            </a:r>
            <a:r>
              <a:rPr lang="en-US" sz="1600" b="1" cap="all" spc="600" dirty="0">
                <a:latin typeface="+mj-lt"/>
                <a:ea typeface="+mj-ea"/>
                <a:cs typeface="+mj-cs"/>
              </a:rPr>
              <a:t> PLOVDIV</a:t>
            </a:r>
            <a:endParaRPr lang="ro-RO" sz="1600" b="1" cap="all" spc="600" dirty="0">
              <a:latin typeface="+mj-lt"/>
              <a:ea typeface="+mj-ea"/>
              <a:cs typeface="+mj-cs"/>
            </a:endParaRPr>
          </a:p>
          <a:p>
            <a:pPr algn="ctr" defTabSz="914400">
              <a:lnSpc>
                <a:spcPct val="110000"/>
              </a:lnSpc>
              <a:spcBef>
                <a:spcPct val="0"/>
              </a:spcBef>
              <a:spcAft>
                <a:spcPts val="600"/>
              </a:spcAft>
            </a:pPr>
            <a:r>
              <a:rPr lang="ro-RO" sz="1600" cap="all" spc="600" dirty="0">
                <a:solidFill>
                  <a:srgbClr val="3E3F40"/>
                </a:solidFill>
                <a:latin typeface="Roboto" panose="02000000000000000000" pitchFamily="2" charset="0"/>
                <a:ea typeface="+mj-ea"/>
                <a:cs typeface="+mj-cs"/>
              </a:rPr>
              <a:t>MUZEUL ETNOGRAFIC</a:t>
            </a:r>
            <a:endParaRPr lang="en-US" sz="1600" b="1" cap="all" spc="600" dirty="0">
              <a:latin typeface="+mj-lt"/>
              <a:ea typeface="+mj-ea"/>
              <a:cs typeface="+mj-cs"/>
            </a:endParaRPr>
          </a:p>
          <a:p>
            <a:pPr algn="ctr" defTabSz="914400">
              <a:lnSpc>
                <a:spcPct val="11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1600" b="1" cap="all" spc="600" dirty="0">
                <a:latin typeface="+mj-lt"/>
                <a:ea typeface="+mj-ea"/>
                <a:cs typeface="+mj-cs"/>
              </a:rPr>
              <a:t>AMFITEATRUL ROMAN</a:t>
            </a:r>
          </a:p>
        </p:txBody>
      </p:sp>
      <p:cxnSp>
        <p:nvCxnSpPr>
          <p:cNvPr id="55" name="Straight Connector 49">
            <a:extLst>
              <a:ext uri="{FF2B5EF4-FFF2-40B4-BE49-F238E27FC236}">
                <a16:creationId xmlns:a16="http://schemas.microsoft.com/office/drawing/2014/main" id="{414C5C93-B9E9-4392-ADCF-ABF21209DD5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5610317" y="3960586"/>
            <a:ext cx="971155" cy="0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731922663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7" name="Rectangle 6">
            <a:extLst>
              <a:ext uri="{FF2B5EF4-FFF2-40B4-BE49-F238E27FC236}">
                <a16:creationId xmlns:a16="http://schemas.microsoft.com/office/drawing/2014/main" id="{48E9D7B4-B303-418D-82A2-7990FD75E6F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1D691304-A54D-49DC-B33D-8A86192340C0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3846"/>
          <a:stretch/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1991207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7" name="Rectangle 6">
            <a:extLst>
              <a:ext uri="{FF2B5EF4-FFF2-40B4-BE49-F238E27FC236}">
                <a16:creationId xmlns:a16="http://schemas.microsoft.com/office/drawing/2014/main" id="{31251686-0488-4AA4-88C7-43170DB458A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AA378489-5FA3-4628-AE57-AA1EB00AEF9C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6550" r="7847" b="1"/>
          <a:stretch/>
        </p:blipFill>
        <p:spPr>
          <a:xfrm>
            <a:off x="3048000" y="762000"/>
            <a:ext cx="6096000" cy="5334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0684902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" dur="2000" fill="hold"/>
                                        <p:tgtEl>
                                          <p:spTgt spid="2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PortalVTI">
  <a:themeElements>
    <a:clrScheme name="AnalogousFromDarkSeedLeftStep">
      <a:dk1>
        <a:srgbClr val="000000"/>
      </a:dk1>
      <a:lt1>
        <a:srgbClr val="FFFFFF"/>
      </a:lt1>
      <a:dk2>
        <a:srgbClr val="223C2A"/>
      </a:dk2>
      <a:lt2>
        <a:srgbClr val="E8E3E2"/>
      </a:lt2>
      <a:accent1>
        <a:srgbClr val="46ADC0"/>
      </a:accent1>
      <a:accent2>
        <a:srgbClr val="37B594"/>
      </a:accent2>
      <a:accent3>
        <a:srgbClr val="43B768"/>
      </a:accent3>
      <a:accent4>
        <a:srgbClr val="43B537"/>
      </a:accent4>
      <a:accent5>
        <a:srgbClr val="7BB141"/>
      </a:accent5>
      <a:accent6>
        <a:srgbClr val="9FA833"/>
      </a:accent6>
      <a:hlink>
        <a:srgbClr val="519130"/>
      </a:hlink>
      <a:folHlink>
        <a:srgbClr val="7F7F7F"/>
      </a:folHlink>
    </a:clrScheme>
    <a:fontScheme name="Earth">
      <a:majorFont>
        <a:latin typeface="Trade Gothic Next Cond"/>
        <a:ea typeface=""/>
        <a:cs typeface=""/>
      </a:majorFont>
      <a:minorFont>
        <a:latin typeface="Trade Gothic Next Ligh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ortalVTI" id="{0E0D5035-C7F2-4607-91F4-D5D5F886A15A}" vid="{EAFF3D8B-AC13-4E90-80A9-182200FBC866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TM04033937[[fn=Vapor Trail]]</Template>
  <TotalTime>221</TotalTime>
  <Words>255</Words>
  <Application>Microsoft Office PowerPoint</Application>
  <PresentationFormat>Widescreen</PresentationFormat>
  <Paragraphs>22</Paragraphs>
  <Slides>13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20" baseType="lpstr">
      <vt:lpstr>Arial</vt:lpstr>
      <vt:lpstr>Calibri</vt:lpstr>
      <vt:lpstr>Roboto</vt:lpstr>
      <vt:lpstr>Segoe UI Historic</vt:lpstr>
      <vt:lpstr>Trade Gothic Next Cond</vt:lpstr>
      <vt:lpstr>Trade Gothic Next Light</vt:lpstr>
      <vt:lpstr>PortalVTI</vt:lpstr>
      <vt:lpstr>WE ARE BETTER WITH STEAM</vt:lpstr>
      <vt:lpstr>În perioada 1-5 noiembrie, 2021 s-a desfășurat  în Dimitrovgrad- Bulgaria, prima mobilitate a proiectului ”WE ARE BETTER WITH STEAM”, cu nr. de înregistrare: 2020-1-RO01-KA229-080262_1, din cadrul programului Erasmus+ KA229.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WE ARE BETTER WITH STEAM</dc:title>
  <dc:creator>SANDU M. MIHAELA CAS. MIRZA</dc:creator>
  <cp:lastModifiedBy>SANDU M. MIHAELA CAS. MIRZA</cp:lastModifiedBy>
  <cp:revision>8</cp:revision>
  <dcterms:created xsi:type="dcterms:W3CDTF">2021-11-12T18:25:31Z</dcterms:created>
  <dcterms:modified xsi:type="dcterms:W3CDTF">2021-11-23T14:43:26Z</dcterms:modified>
</cp:coreProperties>
</file>